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9" r:id="rId1"/>
  </p:sldMasterIdLst>
  <p:notesMasterIdLst>
    <p:notesMasterId r:id="rId8"/>
  </p:notesMasterIdLst>
  <p:handoutMasterIdLst>
    <p:handoutMasterId r:id="rId9"/>
  </p:handoutMasterIdLst>
  <p:sldIdLst>
    <p:sldId id="356" r:id="rId2"/>
    <p:sldId id="400" r:id="rId3"/>
    <p:sldId id="401" r:id="rId4"/>
    <p:sldId id="380" r:id="rId5"/>
    <p:sldId id="397" r:id="rId6"/>
    <p:sldId id="361" r:id="rId7"/>
  </p:sldIdLst>
  <p:sldSz cx="9144000" cy="6858000" type="screen4x3"/>
  <p:notesSz cx="7102475" cy="93884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5788"/>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50" autoAdjust="0"/>
    <p:restoredTop sz="93727" autoAdjust="0"/>
  </p:normalViewPr>
  <p:slideViewPr>
    <p:cSldViewPr>
      <p:cViewPr>
        <p:scale>
          <a:sx n="60" d="100"/>
          <a:sy n="60" d="100"/>
        </p:scale>
        <p:origin x="-145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076575" cy="469900"/>
          </a:xfrm>
          <a:prstGeom prst="rect">
            <a:avLst/>
          </a:prstGeom>
          <a:noFill/>
          <a:ln w="9525">
            <a:noFill/>
            <a:miter lim="800000"/>
            <a:headEnd/>
            <a:tailEnd/>
          </a:ln>
          <a:effectLst/>
        </p:spPr>
        <p:txBody>
          <a:bodyPr vert="horz" wrap="square" lIns="91283" tIns="45642" rIns="91283" bIns="45642"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77827" name="Rectangle 3"/>
          <p:cNvSpPr>
            <a:spLocks noGrp="1" noChangeArrowheads="1"/>
          </p:cNvSpPr>
          <p:nvPr>
            <p:ph type="dt" sz="quarter" idx="1"/>
          </p:nvPr>
        </p:nvSpPr>
        <p:spPr bwMode="auto">
          <a:xfrm>
            <a:off x="4024313" y="0"/>
            <a:ext cx="3076575" cy="469900"/>
          </a:xfrm>
          <a:prstGeom prst="rect">
            <a:avLst/>
          </a:prstGeom>
          <a:noFill/>
          <a:ln w="9525">
            <a:noFill/>
            <a:miter lim="800000"/>
            <a:headEnd/>
            <a:tailEnd/>
          </a:ln>
          <a:effectLst/>
        </p:spPr>
        <p:txBody>
          <a:bodyPr vert="horz" wrap="square" lIns="91283" tIns="45642" rIns="91283" bIns="45642"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77828" name="Rectangle 4"/>
          <p:cNvSpPr>
            <a:spLocks noGrp="1" noChangeArrowheads="1"/>
          </p:cNvSpPr>
          <p:nvPr>
            <p:ph type="ftr" sz="quarter" idx="2"/>
          </p:nvPr>
        </p:nvSpPr>
        <p:spPr bwMode="auto">
          <a:xfrm>
            <a:off x="0" y="8916988"/>
            <a:ext cx="3076575" cy="469900"/>
          </a:xfrm>
          <a:prstGeom prst="rect">
            <a:avLst/>
          </a:prstGeom>
          <a:noFill/>
          <a:ln w="9525">
            <a:noFill/>
            <a:miter lim="800000"/>
            <a:headEnd/>
            <a:tailEnd/>
          </a:ln>
          <a:effectLst/>
        </p:spPr>
        <p:txBody>
          <a:bodyPr vert="horz" wrap="square" lIns="91283" tIns="45642" rIns="91283" bIns="45642"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77829" name="Rectangle 5"/>
          <p:cNvSpPr>
            <a:spLocks noGrp="1" noChangeArrowheads="1"/>
          </p:cNvSpPr>
          <p:nvPr>
            <p:ph type="sldNum" sz="quarter" idx="3"/>
          </p:nvPr>
        </p:nvSpPr>
        <p:spPr bwMode="auto">
          <a:xfrm>
            <a:off x="4024313" y="8916988"/>
            <a:ext cx="3076575" cy="469900"/>
          </a:xfrm>
          <a:prstGeom prst="rect">
            <a:avLst/>
          </a:prstGeom>
          <a:noFill/>
          <a:ln w="9525">
            <a:noFill/>
            <a:miter lim="800000"/>
            <a:headEnd/>
            <a:tailEnd/>
          </a:ln>
          <a:effectLst/>
        </p:spPr>
        <p:txBody>
          <a:bodyPr vert="horz" wrap="square" lIns="91283" tIns="45642" rIns="91283" bIns="45642" numCol="1" anchor="b" anchorCtr="0" compatLnSpc="1">
            <a:prstTxWarp prst="textNoShape">
              <a:avLst/>
            </a:prstTxWarp>
          </a:bodyPr>
          <a:lstStyle>
            <a:lvl1pPr algn="r" eaLnBrk="1" hangingPunct="1">
              <a:defRPr sz="1200"/>
            </a:lvl1pPr>
          </a:lstStyle>
          <a:p>
            <a:pPr>
              <a:defRPr/>
            </a:pPr>
            <a:fld id="{5066503C-C88E-4D99-B95A-3F503A633C4F}" type="slidenum">
              <a:rPr lang="en-US" altLang="en-US"/>
              <a:pPr>
                <a:defRPr/>
              </a:pPr>
              <a:t>‹#›</a:t>
            </a:fld>
            <a:endParaRPr lang="en-US" altLang="en-US"/>
          </a:p>
        </p:txBody>
      </p:sp>
    </p:spTree>
    <p:extLst>
      <p:ext uri="{BB962C8B-B14F-4D97-AF65-F5344CB8AC3E}">
        <p14:creationId xmlns:p14="http://schemas.microsoft.com/office/powerpoint/2010/main" val="2789908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0"/>
            <a:ext cx="3076575" cy="469900"/>
          </a:xfrm>
          <a:prstGeom prst="rect">
            <a:avLst/>
          </a:prstGeom>
          <a:noFill/>
          <a:ln w="9525">
            <a:noFill/>
            <a:miter lim="800000"/>
            <a:headEnd/>
            <a:tailEnd/>
          </a:ln>
          <a:effectLst/>
        </p:spPr>
        <p:txBody>
          <a:bodyPr vert="horz" wrap="square" lIns="91283" tIns="45642" rIns="91283" bIns="45642"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87043" name="Rectangle 3"/>
          <p:cNvSpPr>
            <a:spLocks noGrp="1" noChangeArrowheads="1"/>
          </p:cNvSpPr>
          <p:nvPr>
            <p:ph type="dt" idx="1"/>
          </p:nvPr>
        </p:nvSpPr>
        <p:spPr bwMode="auto">
          <a:xfrm>
            <a:off x="4024313" y="0"/>
            <a:ext cx="3076575" cy="469900"/>
          </a:xfrm>
          <a:prstGeom prst="rect">
            <a:avLst/>
          </a:prstGeom>
          <a:noFill/>
          <a:ln w="9525">
            <a:noFill/>
            <a:miter lim="800000"/>
            <a:headEnd/>
            <a:tailEnd/>
          </a:ln>
          <a:effectLst/>
        </p:spPr>
        <p:txBody>
          <a:bodyPr vert="horz" wrap="square" lIns="91283" tIns="45642" rIns="91283" bIns="45642"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5" name="Rectangle 5"/>
          <p:cNvSpPr>
            <a:spLocks noGrp="1" noChangeArrowheads="1"/>
          </p:cNvSpPr>
          <p:nvPr>
            <p:ph type="body" sz="quarter" idx="3"/>
          </p:nvPr>
        </p:nvSpPr>
        <p:spPr bwMode="auto">
          <a:xfrm>
            <a:off x="709613" y="4460875"/>
            <a:ext cx="5683250" cy="4224338"/>
          </a:xfrm>
          <a:prstGeom prst="rect">
            <a:avLst/>
          </a:prstGeom>
          <a:noFill/>
          <a:ln w="9525">
            <a:noFill/>
            <a:miter lim="800000"/>
            <a:headEnd/>
            <a:tailEnd/>
          </a:ln>
          <a:effectLst/>
        </p:spPr>
        <p:txBody>
          <a:bodyPr vert="horz" wrap="square" lIns="91283" tIns="45642" rIns="91283" bIns="4564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7046" name="Rectangle 6"/>
          <p:cNvSpPr>
            <a:spLocks noGrp="1" noChangeArrowheads="1"/>
          </p:cNvSpPr>
          <p:nvPr>
            <p:ph type="ftr" sz="quarter" idx="4"/>
          </p:nvPr>
        </p:nvSpPr>
        <p:spPr bwMode="auto">
          <a:xfrm>
            <a:off x="0" y="8916988"/>
            <a:ext cx="3076575" cy="469900"/>
          </a:xfrm>
          <a:prstGeom prst="rect">
            <a:avLst/>
          </a:prstGeom>
          <a:noFill/>
          <a:ln w="9525">
            <a:noFill/>
            <a:miter lim="800000"/>
            <a:headEnd/>
            <a:tailEnd/>
          </a:ln>
          <a:effectLst/>
        </p:spPr>
        <p:txBody>
          <a:bodyPr vert="horz" wrap="square" lIns="91283" tIns="45642" rIns="91283" bIns="45642"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87047" name="Rectangle 7"/>
          <p:cNvSpPr>
            <a:spLocks noGrp="1" noChangeArrowheads="1"/>
          </p:cNvSpPr>
          <p:nvPr>
            <p:ph type="sldNum" sz="quarter" idx="5"/>
          </p:nvPr>
        </p:nvSpPr>
        <p:spPr bwMode="auto">
          <a:xfrm>
            <a:off x="4024313" y="8916988"/>
            <a:ext cx="3076575" cy="469900"/>
          </a:xfrm>
          <a:prstGeom prst="rect">
            <a:avLst/>
          </a:prstGeom>
          <a:noFill/>
          <a:ln w="9525">
            <a:noFill/>
            <a:miter lim="800000"/>
            <a:headEnd/>
            <a:tailEnd/>
          </a:ln>
          <a:effectLst/>
        </p:spPr>
        <p:txBody>
          <a:bodyPr vert="horz" wrap="square" lIns="91283" tIns="45642" rIns="91283" bIns="45642" numCol="1" anchor="b" anchorCtr="0" compatLnSpc="1">
            <a:prstTxWarp prst="textNoShape">
              <a:avLst/>
            </a:prstTxWarp>
          </a:bodyPr>
          <a:lstStyle>
            <a:lvl1pPr algn="r" eaLnBrk="1" hangingPunct="1">
              <a:defRPr sz="1200"/>
            </a:lvl1pPr>
          </a:lstStyle>
          <a:p>
            <a:pPr>
              <a:defRPr/>
            </a:pPr>
            <a:fld id="{9472F160-EDB8-4D66-B71A-16ED9F69C0DA}" type="slidenum">
              <a:rPr lang="en-US" altLang="en-US"/>
              <a:pPr>
                <a:defRPr/>
              </a:pPr>
              <a:t>‹#›</a:t>
            </a:fld>
            <a:endParaRPr lang="en-US" altLang="en-US"/>
          </a:p>
        </p:txBody>
      </p:sp>
    </p:spTree>
    <p:extLst>
      <p:ext uri="{BB962C8B-B14F-4D97-AF65-F5344CB8AC3E}">
        <p14:creationId xmlns:p14="http://schemas.microsoft.com/office/powerpoint/2010/main" val="7623432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ChangeArrowheads="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4163">
              <a:spcBef>
                <a:spcPct val="30000"/>
              </a:spcBef>
              <a:defRPr sz="1200">
                <a:solidFill>
                  <a:schemeClr val="tx1"/>
                </a:solidFill>
                <a:latin typeface="Arial" charset="0"/>
              </a:defRPr>
            </a:lvl2pPr>
            <a:lvl3pPr marL="1144588" indent="-227013">
              <a:spcBef>
                <a:spcPct val="30000"/>
              </a:spcBef>
              <a:defRPr sz="1200">
                <a:solidFill>
                  <a:schemeClr val="tx1"/>
                </a:solidFill>
                <a:latin typeface="Arial" charset="0"/>
              </a:defRPr>
            </a:lvl3pPr>
            <a:lvl4pPr marL="1601788" indent="-227013">
              <a:spcBef>
                <a:spcPct val="30000"/>
              </a:spcBef>
              <a:defRPr sz="1200">
                <a:solidFill>
                  <a:schemeClr val="tx1"/>
                </a:solidFill>
                <a:latin typeface="Arial" charset="0"/>
              </a:defRPr>
            </a:lvl4pPr>
            <a:lvl5pPr marL="2058988" indent="-227013">
              <a:spcBef>
                <a:spcPct val="30000"/>
              </a:spcBef>
              <a:defRPr sz="1200">
                <a:solidFill>
                  <a:schemeClr val="tx1"/>
                </a:solidFill>
                <a:latin typeface="Arial" charset="0"/>
              </a:defRPr>
            </a:lvl5pPr>
            <a:lvl6pPr marL="2516188" indent="-227013" eaLnBrk="0" fontAlgn="base" hangingPunct="0">
              <a:spcBef>
                <a:spcPct val="30000"/>
              </a:spcBef>
              <a:spcAft>
                <a:spcPct val="0"/>
              </a:spcAft>
              <a:defRPr sz="1200">
                <a:solidFill>
                  <a:schemeClr val="tx1"/>
                </a:solidFill>
                <a:latin typeface="Arial" charset="0"/>
              </a:defRPr>
            </a:lvl6pPr>
            <a:lvl7pPr marL="2973388" indent="-227013" eaLnBrk="0" fontAlgn="base" hangingPunct="0">
              <a:spcBef>
                <a:spcPct val="30000"/>
              </a:spcBef>
              <a:spcAft>
                <a:spcPct val="0"/>
              </a:spcAft>
              <a:defRPr sz="1200">
                <a:solidFill>
                  <a:schemeClr val="tx1"/>
                </a:solidFill>
                <a:latin typeface="Arial" charset="0"/>
              </a:defRPr>
            </a:lvl7pPr>
            <a:lvl8pPr marL="3430588" indent="-227013" eaLnBrk="0" fontAlgn="base" hangingPunct="0">
              <a:spcBef>
                <a:spcPct val="30000"/>
              </a:spcBef>
              <a:spcAft>
                <a:spcPct val="0"/>
              </a:spcAft>
              <a:defRPr sz="1200">
                <a:solidFill>
                  <a:schemeClr val="tx1"/>
                </a:solidFill>
                <a:latin typeface="Arial" charset="0"/>
              </a:defRPr>
            </a:lvl8pPr>
            <a:lvl9pPr marL="3887788" indent="-227013" eaLnBrk="0" fontAlgn="base" hangingPunct="0">
              <a:spcBef>
                <a:spcPct val="30000"/>
              </a:spcBef>
              <a:spcAft>
                <a:spcPct val="0"/>
              </a:spcAft>
              <a:defRPr sz="1200">
                <a:solidFill>
                  <a:schemeClr val="tx1"/>
                </a:solidFill>
                <a:latin typeface="Arial" charset="0"/>
              </a:defRPr>
            </a:lvl9pPr>
          </a:lstStyle>
          <a:p>
            <a:pPr>
              <a:spcBef>
                <a:spcPct val="0"/>
              </a:spcBef>
            </a:pPr>
            <a:fld id="{3B22EC23-7393-4CF2-8CA1-C2AF66B895FD}" type="slidenum">
              <a:rPr lang="en-US" altLang="en-US" smtClean="0"/>
              <a:pPr>
                <a:spcBef>
                  <a:spcPct val="0"/>
                </a:spcBef>
              </a:pPr>
              <a:t>1</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39775" indent="-284163">
              <a:spcBef>
                <a:spcPct val="30000"/>
              </a:spcBef>
              <a:defRPr sz="1200">
                <a:solidFill>
                  <a:schemeClr val="tx1"/>
                </a:solidFill>
                <a:latin typeface="Arial" charset="0"/>
              </a:defRPr>
            </a:lvl2pPr>
            <a:lvl3pPr marL="1139825" indent="-227013">
              <a:spcBef>
                <a:spcPct val="30000"/>
              </a:spcBef>
              <a:defRPr sz="1200">
                <a:solidFill>
                  <a:schemeClr val="tx1"/>
                </a:solidFill>
                <a:latin typeface="Arial" charset="0"/>
              </a:defRPr>
            </a:lvl3pPr>
            <a:lvl4pPr marL="1597025" indent="-227013">
              <a:spcBef>
                <a:spcPct val="30000"/>
              </a:spcBef>
              <a:defRPr sz="1200">
                <a:solidFill>
                  <a:schemeClr val="tx1"/>
                </a:solidFill>
                <a:latin typeface="Arial" charset="0"/>
              </a:defRPr>
            </a:lvl4pPr>
            <a:lvl5pPr marL="2051050" indent="-227013">
              <a:spcBef>
                <a:spcPct val="30000"/>
              </a:spcBef>
              <a:defRPr sz="1200">
                <a:solidFill>
                  <a:schemeClr val="tx1"/>
                </a:solidFill>
                <a:latin typeface="Arial" charset="0"/>
              </a:defRPr>
            </a:lvl5pPr>
            <a:lvl6pPr marL="2508250" indent="-227013" eaLnBrk="0" fontAlgn="base" hangingPunct="0">
              <a:spcBef>
                <a:spcPct val="30000"/>
              </a:spcBef>
              <a:spcAft>
                <a:spcPct val="0"/>
              </a:spcAft>
              <a:defRPr sz="1200">
                <a:solidFill>
                  <a:schemeClr val="tx1"/>
                </a:solidFill>
                <a:latin typeface="Arial" charset="0"/>
              </a:defRPr>
            </a:lvl6pPr>
            <a:lvl7pPr marL="2965450" indent="-227013" eaLnBrk="0" fontAlgn="base" hangingPunct="0">
              <a:spcBef>
                <a:spcPct val="30000"/>
              </a:spcBef>
              <a:spcAft>
                <a:spcPct val="0"/>
              </a:spcAft>
              <a:defRPr sz="1200">
                <a:solidFill>
                  <a:schemeClr val="tx1"/>
                </a:solidFill>
                <a:latin typeface="Arial" charset="0"/>
              </a:defRPr>
            </a:lvl7pPr>
            <a:lvl8pPr marL="3422650" indent="-227013" eaLnBrk="0" fontAlgn="base" hangingPunct="0">
              <a:spcBef>
                <a:spcPct val="30000"/>
              </a:spcBef>
              <a:spcAft>
                <a:spcPct val="0"/>
              </a:spcAft>
              <a:defRPr sz="1200">
                <a:solidFill>
                  <a:schemeClr val="tx1"/>
                </a:solidFill>
                <a:latin typeface="Arial" charset="0"/>
              </a:defRPr>
            </a:lvl8pPr>
            <a:lvl9pPr marL="3879850" indent="-227013" eaLnBrk="0" fontAlgn="base" hangingPunct="0">
              <a:spcBef>
                <a:spcPct val="30000"/>
              </a:spcBef>
              <a:spcAft>
                <a:spcPct val="0"/>
              </a:spcAft>
              <a:defRPr sz="1200">
                <a:solidFill>
                  <a:schemeClr val="tx1"/>
                </a:solidFill>
                <a:latin typeface="Arial" charset="0"/>
              </a:defRPr>
            </a:lvl9pPr>
          </a:lstStyle>
          <a:p>
            <a:pPr>
              <a:spcBef>
                <a:spcPct val="0"/>
              </a:spcBef>
            </a:pPr>
            <a:fld id="{0783C468-1607-4A77-99F4-59C0358B75E8}" type="slidenum">
              <a:rPr lang="en-US" altLang="en-US" smtClean="0"/>
              <a:pPr>
                <a:spcBef>
                  <a:spcPct val="0"/>
                </a:spcBef>
              </a:pPr>
              <a:t>2</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Welcome all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39775" indent="-284163">
              <a:spcBef>
                <a:spcPct val="30000"/>
              </a:spcBef>
              <a:defRPr sz="1200">
                <a:solidFill>
                  <a:schemeClr val="tx1"/>
                </a:solidFill>
                <a:latin typeface="Arial" charset="0"/>
              </a:defRPr>
            </a:lvl2pPr>
            <a:lvl3pPr marL="1139825" indent="-227013">
              <a:spcBef>
                <a:spcPct val="30000"/>
              </a:spcBef>
              <a:defRPr sz="1200">
                <a:solidFill>
                  <a:schemeClr val="tx1"/>
                </a:solidFill>
                <a:latin typeface="Arial" charset="0"/>
              </a:defRPr>
            </a:lvl3pPr>
            <a:lvl4pPr marL="1597025" indent="-227013">
              <a:spcBef>
                <a:spcPct val="30000"/>
              </a:spcBef>
              <a:defRPr sz="1200">
                <a:solidFill>
                  <a:schemeClr val="tx1"/>
                </a:solidFill>
                <a:latin typeface="Arial" charset="0"/>
              </a:defRPr>
            </a:lvl4pPr>
            <a:lvl5pPr marL="2051050" indent="-227013">
              <a:spcBef>
                <a:spcPct val="30000"/>
              </a:spcBef>
              <a:defRPr sz="1200">
                <a:solidFill>
                  <a:schemeClr val="tx1"/>
                </a:solidFill>
                <a:latin typeface="Arial" charset="0"/>
              </a:defRPr>
            </a:lvl5pPr>
            <a:lvl6pPr marL="2508250" indent="-227013" eaLnBrk="0" fontAlgn="base" hangingPunct="0">
              <a:spcBef>
                <a:spcPct val="30000"/>
              </a:spcBef>
              <a:spcAft>
                <a:spcPct val="0"/>
              </a:spcAft>
              <a:defRPr sz="1200">
                <a:solidFill>
                  <a:schemeClr val="tx1"/>
                </a:solidFill>
                <a:latin typeface="Arial" charset="0"/>
              </a:defRPr>
            </a:lvl6pPr>
            <a:lvl7pPr marL="2965450" indent="-227013" eaLnBrk="0" fontAlgn="base" hangingPunct="0">
              <a:spcBef>
                <a:spcPct val="30000"/>
              </a:spcBef>
              <a:spcAft>
                <a:spcPct val="0"/>
              </a:spcAft>
              <a:defRPr sz="1200">
                <a:solidFill>
                  <a:schemeClr val="tx1"/>
                </a:solidFill>
                <a:latin typeface="Arial" charset="0"/>
              </a:defRPr>
            </a:lvl7pPr>
            <a:lvl8pPr marL="3422650" indent="-227013" eaLnBrk="0" fontAlgn="base" hangingPunct="0">
              <a:spcBef>
                <a:spcPct val="30000"/>
              </a:spcBef>
              <a:spcAft>
                <a:spcPct val="0"/>
              </a:spcAft>
              <a:defRPr sz="1200">
                <a:solidFill>
                  <a:schemeClr val="tx1"/>
                </a:solidFill>
                <a:latin typeface="Arial" charset="0"/>
              </a:defRPr>
            </a:lvl8pPr>
            <a:lvl9pPr marL="3879850" indent="-227013" eaLnBrk="0" fontAlgn="base" hangingPunct="0">
              <a:spcBef>
                <a:spcPct val="30000"/>
              </a:spcBef>
              <a:spcAft>
                <a:spcPct val="0"/>
              </a:spcAft>
              <a:defRPr sz="1200">
                <a:solidFill>
                  <a:schemeClr val="tx1"/>
                </a:solidFill>
                <a:latin typeface="Arial" charset="0"/>
              </a:defRPr>
            </a:lvl9pPr>
          </a:lstStyle>
          <a:p>
            <a:pPr>
              <a:spcBef>
                <a:spcPct val="0"/>
              </a:spcBef>
            </a:pPr>
            <a:fld id="{42BD51E7-93C5-4E5D-88B3-EADCF7759B79}" type="slidenum">
              <a:rPr lang="en-US" altLang="en-US" smtClean="0"/>
              <a:pPr>
                <a:spcBef>
                  <a:spcPct val="0"/>
                </a:spcBef>
              </a:pPr>
              <a:t>5</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ChangeArrowheads="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0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4538" indent="-285750">
              <a:spcBef>
                <a:spcPct val="30000"/>
              </a:spcBef>
              <a:defRPr sz="1200">
                <a:solidFill>
                  <a:schemeClr val="tx1"/>
                </a:solidFill>
                <a:latin typeface="Arial" charset="0"/>
              </a:defRPr>
            </a:lvl2pPr>
            <a:lvl3pPr marL="1146175" indent="-228600">
              <a:spcBef>
                <a:spcPct val="30000"/>
              </a:spcBef>
              <a:defRPr sz="1200">
                <a:solidFill>
                  <a:schemeClr val="tx1"/>
                </a:solidFill>
                <a:latin typeface="Arial" charset="0"/>
              </a:defRPr>
            </a:lvl3pPr>
            <a:lvl4pPr marL="1604963" indent="-228600">
              <a:spcBef>
                <a:spcPct val="30000"/>
              </a:spcBef>
              <a:defRPr sz="1200">
                <a:solidFill>
                  <a:schemeClr val="tx1"/>
                </a:solidFill>
                <a:latin typeface="Arial" charset="0"/>
              </a:defRPr>
            </a:lvl4pPr>
            <a:lvl5pPr marL="2062163" indent="-228600">
              <a:spcBef>
                <a:spcPct val="30000"/>
              </a:spcBef>
              <a:defRPr sz="1200">
                <a:solidFill>
                  <a:schemeClr val="tx1"/>
                </a:solidFill>
                <a:latin typeface="Arial" charset="0"/>
              </a:defRPr>
            </a:lvl5pPr>
            <a:lvl6pPr marL="2519363" indent="-228600" eaLnBrk="0" fontAlgn="base" hangingPunct="0">
              <a:spcBef>
                <a:spcPct val="30000"/>
              </a:spcBef>
              <a:spcAft>
                <a:spcPct val="0"/>
              </a:spcAft>
              <a:defRPr sz="1200">
                <a:solidFill>
                  <a:schemeClr val="tx1"/>
                </a:solidFill>
                <a:latin typeface="Arial" charset="0"/>
              </a:defRPr>
            </a:lvl6pPr>
            <a:lvl7pPr marL="2976563" indent="-228600" eaLnBrk="0" fontAlgn="base" hangingPunct="0">
              <a:spcBef>
                <a:spcPct val="30000"/>
              </a:spcBef>
              <a:spcAft>
                <a:spcPct val="0"/>
              </a:spcAft>
              <a:defRPr sz="1200">
                <a:solidFill>
                  <a:schemeClr val="tx1"/>
                </a:solidFill>
                <a:latin typeface="Arial" charset="0"/>
              </a:defRPr>
            </a:lvl7pPr>
            <a:lvl8pPr marL="3433763" indent="-228600" eaLnBrk="0" fontAlgn="base" hangingPunct="0">
              <a:spcBef>
                <a:spcPct val="30000"/>
              </a:spcBef>
              <a:spcAft>
                <a:spcPct val="0"/>
              </a:spcAft>
              <a:defRPr sz="1200">
                <a:solidFill>
                  <a:schemeClr val="tx1"/>
                </a:solidFill>
                <a:latin typeface="Arial" charset="0"/>
              </a:defRPr>
            </a:lvl8pPr>
            <a:lvl9pPr marL="3890963" indent="-228600" eaLnBrk="0" fontAlgn="base" hangingPunct="0">
              <a:spcBef>
                <a:spcPct val="30000"/>
              </a:spcBef>
              <a:spcAft>
                <a:spcPct val="0"/>
              </a:spcAft>
              <a:defRPr sz="1200">
                <a:solidFill>
                  <a:schemeClr val="tx1"/>
                </a:solidFill>
                <a:latin typeface="Arial" charset="0"/>
              </a:defRPr>
            </a:lvl9pPr>
          </a:lstStyle>
          <a:p>
            <a:pPr>
              <a:spcBef>
                <a:spcPct val="0"/>
              </a:spcBef>
            </a:pPr>
            <a:fld id="{C9798E06-7491-43D2-A1F8-791E05C97318}" type="slidenum">
              <a:rPr lang="en-US" altLang="en-US" smtClean="0"/>
              <a:pPr>
                <a:spcBef>
                  <a:spcPct val="0"/>
                </a:spcBef>
              </a:pPr>
              <a:t>6</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262751-B54E-4CCA-8C39-4E8F1104F150}" type="slidenum">
              <a:rPr lang="en-US" altLang="en-US"/>
              <a:pPr>
                <a:defRPr/>
              </a:pPr>
              <a:t>‹#›</a:t>
            </a:fld>
            <a:endParaRPr lang="en-US" altLang="en-US"/>
          </a:p>
        </p:txBody>
      </p:sp>
    </p:spTree>
    <p:extLst>
      <p:ext uri="{BB962C8B-B14F-4D97-AF65-F5344CB8AC3E}">
        <p14:creationId xmlns:p14="http://schemas.microsoft.com/office/powerpoint/2010/main" val="43717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704DF0-B789-454B-8A9A-F4E0B1BAECA5}" type="slidenum">
              <a:rPr lang="en-US" altLang="en-US"/>
              <a:pPr>
                <a:defRPr/>
              </a:pPr>
              <a:t>‹#›</a:t>
            </a:fld>
            <a:endParaRPr lang="en-US" altLang="en-US"/>
          </a:p>
        </p:txBody>
      </p:sp>
    </p:spTree>
    <p:extLst>
      <p:ext uri="{BB962C8B-B14F-4D97-AF65-F5344CB8AC3E}">
        <p14:creationId xmlns:p14="http://schemas.microsoft.com/office/powerpoint/2010/main" val="4194991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05912C-FDD2-442C-85BE-585310090892}" type="slidenum">
              <a:rPr lang="en-US" altLang="en-US"/>
              <a:pPr>
                <a:defRPr/>
              </a:pPr>
              <a:t>‹#›</a:t>
            </a:fld>
            <a:endParaRPr lang="en-US" altLang="en-US"/>
          </a:p>
        </p:txBody>
      </p:sp>
    </p:spTree>
    <p:extLst>
      <p:ext uri="{BB962C8B-B14F-4D97-AF65-F5344CB8AC3E}">
        <p14:creationId xmlns:p14="http://schemas.microsoft.com/office/powerpoint/2010/main" val="3308820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rtlCol="0">
            <a:normAutofit/>
          </a:bodyPr>
          <a:lstStyle/>
          <a:p>
            <a:pPr lvl="0"/>
            <a:endParaRPr lang="en-US" noProof="0"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94541B0-EE73-4081-A040-B952C1EAF157}" type="slidenum">
              <a:rPr lang="en-US" altLang="en-US"/>
              <a:pPr>
                <a:defRPr/>
              </a:pPr>
              <a:t>‹#›</a:t>
            </a:fld>
            <a:endParaRPr lang="en-US" altLang="en-US"/>
          </a:p>
        </p:txBody>
      </p:sp>
    </p:spTree>
    <p:extLst>
      <p:ext uri="{BB962C8B-B14F-4D97-AF65-F5344CB8AC3E}">
        <p14:creationId xmlns:p14="http://schemas.microsoft.com/office/powerpoint/2010/main" val="3438335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BC8254-53A8-4AE6-B4C5-73D7CE27D7F8}" type="slidenum">
              <a:rPr lang="en-US" altLang="en-US"/>
              <a:pPr>
                <a:defRPr/>
              </a:pPr>
              <a:t>‹#›</a:t>
            </a:fld>
            <a:endParaRPr lang="en-US" altLang="en-US"/>
          </a:p>
        </p:txBody>
      </p:sp>
    </p:spTree>
    <p:extLst>
      <p:ext uri="{BB962C8B-B14F-4D97-AF65-F5344CB8AC3E}">
        <p14:creationId xmlns:p14="http://schemas.microsoft.com/office/powerpoint/2010/main" val="2465069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323CB7-8100-4057-9B52-950E775980AD}" type="slidenum">
              <a:rPr lang="en-US" altLang="en-US"/>
              <a:pPr>
                <a:defRPr/>
              </a:pPr>
              <a:t>‹#›</a:t>
            </a:fld>
            <a:endParaRPr lang="en-US" altLang="en-US"/>
          </a:p>
        </p:txBody>
      </p:sp>
    </p:spTree>
    <p:extLst>
      <p:ext uri="{BB962C8B-B14F-4D97-AF65-F5344CB8AC3E}">
        <p14:creationId xmlns:p14="http://schemas.microsoft.com/office/powerpoint/2010/main" val="889179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9151D06-994C-4028-A7FF-A7B9E659BFC3}" type="slidenum">
              <a:rPr lang="en-US" altLang="en-US"/>
              <a:pPr>
                <a:defRPr/>
              </a:pPr>
              <a:t>‹#›</a:t>
            </a:fld>
            <a:endParaRPr lang="en-US" altLang="en-US"/>
          </a:p>
        </p:txBody>
      </p:sp>
    </p:spTree>
    <p:extLst>
      <p:ext uri="{BB962C8B-B14F-4D97-AF65-F5344CB8AC3E}">
        <p14:creationId xmlns:p14="http://schemas.microsoft.com/office/powerpoint/2010/main" val="2099225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BF4302AA-389B-4BB7-AEF3-8E8E4682A28D}" type="slidenum">
              <a:rPr lang="en-US" altLang="en-US"/>
              <a:pPr>
                <a:defRPr/>
              </a:pPr>
              <a:t>‹#›</a:t>
            </a:fld>
            <a:endParaRPr lang="en-US" altLang="en-US"/>
          </a:p>
        </p:txBody>
      </p:sp>
    </p:spTree>
    <p:extLst>
      <p:ext uri="{BB962C8B-B14F-4D97-AF65-F5344CB8AC3E}">
        <p14:creationId xmlns:p14="http://schemas.microsoft.com/office/powerpoint/2010/main" val="1957416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A940990-64A3-4B0C-9D7C-D20F67FA31A2}" type="slidenum">
              <a:rPr lang="en-US" altLang="en-US"/>
              <a:pPr>
                <a:defRPr/>
              </a:pPr>
              <a:t>‹#›</a:t>
            </a:fld>
            <a:endParaRPr lang="en-US" altLang="en-US"/>
          </a:p>
        </p:txBody>
      </p:sp>
    </p:spTree>
    <p:extLst>
      <p:ext uri="{BB962C8B-B14F-4D97-AF65-F5344CB8AC3E}">
        <p14:creationId xmlns:p14="http://schemas.microsoft.com/office/powerpoint/2010/main" val="741435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8A5225C-C1A9-4B59-9E22-7F5BDC011CA6}" type="slidenum">
              <a:rPr lang="en-US" altLang="en-US"/>
              <a:pPr>
                <a:defRPr/>
              </a:pPr>
              <a:t>‹#›</a:t>
            </a:fld>
            <a:endParaRPr lang="en-US" altLang="en-US"/>
          </a:p>
        </p:txBody>
      </p:sp>
    </p:spTree>
    <p:extLst>
      <p:ext uri="{BB962C8B-B14F-4D97-AF65-F5344CB8AC3E}">
        <p14:creationId xmlns:p14="http://schemas.microsoft.com/office/powerpoint/2010/main" val="1182109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ADF50B27-F34B-4679-9DB6-2E4468BF784A}" type="slidenum">
              <a:rPr lang="en-US" altLang="en-US"/>
              <a:pPr>
                <a:defRPr/>
              </a:pPr>
              <a:t>‹#›</a:t>
            </a:fld>
            <a:endParaRPr lang="en-US" altLang="en-US"/>
          </a:p>
        </p:txBody>
      </p:sp>
    </p:spTree>
    <p:extLst>
      <p:ext uri="{BB962C8B-B14F-4D97-AF65-F5344CB8AC3E}">
        <p14:creationId xmlns:p14="http://schemas.microsoft.com/office/powerpoint/2010/main" val="599651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E1B5B18-BC96-478A-A947-41F461A4233D}" type="slidenum">
              <a:rPr lang="en-US" altLang="en-US"/>
              <a:pPr>
                <a:defRPr/>
              </a:pPr>
              <a:t>‹#›</a:t>
            </a:fld>
            <a:endParaRPr lang="en-US" altLang="en-US"/>
          </a:p>
        </p:txBody>
      </p:sp>
    </p:spTree>
    <p:extLst>
      <p:ext uri="{BB962C8B-B14F-4D97-AF65-F5344CB8AC3E}">
        <p14:creationId xmlns:p14="http://schemas.microsoft.com/office/powerpoint/2010/main" val="3270214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eaLnBrk="1" hangingPunct="1">
              <a:defRPr sz="1200">
                <a:solidFill>
                  <a:srgbClr val="FFFFFF"/>
                </a:solidFill>
                <a:latin typeface="Arial" charset="0"/>
                <a:cs typeface="+mn-cs"/>
              </a:defRPr>
            </a:lvl1pPr>
          </a:lstStyle>
          <a:p>
            <a:pPr>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eaLnBrk="1" hangingPunct="1">
              <a:defRPr sz="1200">
                <a:solidFill>
                  <a:srgbClr val="FFFFFF"/>
                </a:solidFill>
                <a:latin typeface="Arial" charset="0"/>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eaLnBrk="1" hangingPunct="1">
              <a:defRPr sz="1400" b="1">
                <a:solidFill>
                  <a:srgbClr val="FFFFFF"/>
                </a:solidFill>
              </a:defRPr>
            </a:lvl1pPr>
          </a:lstStyle>
          <a:p>
            <a:pPr>
              <a:defRPr/>
            </a:pPr>
            <a:fld id="{3B2DCC56-66A2-4B7D-9AA4-8808CA85442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341" r:id="rId1"/>
    <p:sldLayoutId id="2147484332" r:id="rId2"/>
    <p:sldLayoutId id="2147484342" r:id="rId3"/>
    <p:sldLayoutId id="2147484333" r:id="rId4"/>
    <p:sldLayoutId id="2147484343" r:id="rId5"/>
    <p:sldLayoutId id="2147484334" r:id="rId6"/>
    <p:sldLayoutId id="2147484335" r:id="rId7"/>
    <p:sldLayoutId id="2147484344" r:id="rId8"/>
    <p:sldLayoutId id="2147484336" r:id="rId9"/>
    <p:sldLayoutId id="2147484337" r:id="rId10"/>
    <p:sldLayoutId id="2147484338" r:id="rId11"/>
    <p:sldLayoutId id="2147484339" r:id="rId12"/>
  </p:sldLayoutIdLst>
  <p:timing>
    <p:tnLst>
      <p:par>
        <p:cTn id="1" dur="indefinite" restart="never" nodeType="tmRoot"/>
      </p:par>
    </p:tnLst>
  </p:timing>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hyperlink" Target="mailto:FairHousing@ssfhc.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441325" y="742950"/>
            <a:ext cx="8245475" cy="5278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Arial" charset="0"/>
              <a:buChar char="•"/>
              <a:defRPr sz="2400">
                <a:solidFill>
                  <a:schemeClr val="tx1"/>
                </a:solidFill>
                <a:latin typeface="Arial" charset="0"/>
              </a:defRPr>
            </a:lvl1pPr>
            <a:lvl2pPr marL="742950" indent="-285750">
              <a:spcBef>
                <a:spcPct val="20000"/>
              </a:spcBef>
              <a:buClr>
                <a:schemeClr val="accent1"/>
              </a:buClr>
              <a:buSzPct val="85000"/>
              <a:buFont typeface="Arial" charset="0"/>
              <a:buChar char="•"/>
              <a:defRPr sz="2000">
                <a:solidFill>
                  <a:schemeClr val="tx1"/>
                </a:solidFill>
                <a:latin typeface="Arial" charset="0"/>
              </a:defRPr>
            </a:lvl2pPr>
            <a:lvl3pPr marL="1143000" indent="-228600">
              <a:spcBef>
                <a:spcPct val="20000"/>
              </a:spcBef>
              <a:buClr>
                <a:schemeClr val="accent1"/>
              </a:buClr>
              <a:buSzPct val="90000"/>
              <a:buFont typeface="Arial" charset="0"/>
              <a:buChar char="•"/>
              <a:defRPr>
                <a:solidFill>
                  <a:schemeClr val="tx1"/>
                </a:solidFill>
                <a:latin typeface="Arial" charset="0"/>
              </a:defRPr>
            </a:lvl3pPr>
            <a:lvl4pPr marL="1600200" indent="-228600">
              <a:spcBef>
                <a:spcPct val="20000"/>
              </a:spcBef>
              <a:buClr>
                <a:schemeClr val="accent1"/>
              </a:buClr>
              <a:buFont typeface="Arial" charset="0"/>
              <a:buChar char="•"/>
              <a:defRPr sz="1600">
                <a:solidFill>
                  <a:schemeClr val="tx1"/>
                </a:solidFill>
                <a:latin typeface="Arial" charset="0"/>
              </a:defRPr>
            </a:lvl4pPr>
            <a:lvl5pPr marL="2057400" indent="-228600">
              <a:spcBef>
                <a:spcPct val="20000"/>
              </a:spcBef>
              <a:buClr>
                <a:schemeClr val="accent1"/>
              </a:buClr>
              <a:buSzPct val="100000"/>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algn="ctr" eaLnBrk="1" hangingPunct="1">
              <a:spcBef>
                <a:spcPct val="0"/>
              </a:spcBef>
              <a:buClrTx/>
              <a:buSzTx/>
              <a:buFontTx/>
              <a:buNone/>
            </a:pPr>
            <a:r>
              <a:rPr lang="en-US" altLang="en-US" b="1" dirty="0" smtClean="0">
                <a:solidFill>
                  <a:srgbClr val="165788"/>
                </a:solidFill>
                <a:latin typeface="Questrial" pitchFamily="2" charset="0"/>
                <a:cs typeface="Times New Roman" pitchFamily="18" charset="0"/>
              </a:rPr>
              <a:t>Fair </a:t>
            </a:r>
            <a:r>
              <a:rPr lang="en-US" altLang="en-US" b="1" dirty="0">
                <a:solidFill>
                  <a:srgbClr val="165788"/>
                </a:solidFill>
                <a:latin typeface="Questrial" pitchFamily="2" charset="0"/>
                <a:cs typeface="Times New Roman" pitchFamily="18" charset="0"/>
              </a:rPr>
              <a:t>Housing </a:t>
            </a:r>
            <a:r>
              <a:rPr lang="en-US" altLang="en-US" b="1" dirty="0" smtClean="0">
                <a:solidFill>
                  <a:srgbClr val="165788"/>
                </a:solidFill>
                <a:latin typeface="Questrial" pitchFamily="2" charset="0"/>
                <a:cs typeface="Times New Roman" pitchFamily="18" charset="0"/>
              </a:rPr>
              <a:t>Presentation</a:t>
            </a:r>
          </a:p>
          <a:p>
            <a:pPr algn="ctr" eaLnBrk="1" hangingPunct="1">
              <a:spcBef>
                <a:spcPct val="0"/>
              </a:spcBef>
              <a:buClrTx/>
              <a:buSzTx/>
              <a:buFontTx/>
              <a:buNone/>
            </a:pPr>
            <a:r>
              <a:rPr lang="en-US" altLang="en-US" sz="2000" b="1" dirty="0" smtClean="0">
                <a:solidFill>
                  <a:srgbClr val="165788"/>
                </a:solidFill>
                <a:latin typeface="Questrial" pitchFamily="2" charset="0"/>
                <a:cs typeface="Times New Roman" pitchFamily="18" charset="0"/>
              </a:rPr>
              <a:t>to</a:t>
            </a:r>
            <a:endParaRPr lang="en-US" altLang="en-US" sz="4000" b="1" dirty="0" smtClean="0">
              <a:solidFill>
                <a:srgbClr val="165788"/>
              </a:solidFill>
              <a:latin typeface="Questrial" pitchFamily="2" charset="0"/>
              <a:cs typeface="Times New Roman" pitchFamily="18" charset="0"/>
            </a:endParaRPr>
          </a:p>
          <a:p>
            <a:pPr algn="ctr" eaLnBrk="1" hangingPunct="1">
              <a:spcBef>
                <a:spcPct val="0"/>
              </a:spcBef>
              <a:buClrTx/>
              <a:buSzTx/>
              <a:buFontTx/>
              <a:buNone/>
            </a:pPr>
            <a:endParaRPr lang="en-US" altLang="en-US" sz="800" b="1" dirty="0" smtClean="0">
              <a:solidFill>
                <a:srgbClr val="165788"/>
              </a:solidFill>
              <a:latin typeface="Questrial" pitchFamily="2" charset="0"/>
              <a:cs typeface="Times New Roman" pitchFamily="18" charset="0"/>
            </a:endParaRPr>
          </a:p>
          <a:p>
            <a:pPr algn="ctr" eaLnBrk="1" hangingPunct="1">
              <a:spcBef>
                <a:spcPct val="0"/>
              </a:spcBef>
              <a:buClrTx/>
              <a:buSzTx/>
              <a:buFontTx/>
              <a:buNone/>
            </a:pPr>
            <a:r>
              <a:rPr lang="en-US" altLang="en-US" sz="4800" b="1" dirty="0" smtClean="0">
                <a:solidFill>
                  <a:srgbClr val="165788"/>
                </a:solidFill>
                <a:latin typeface="Questrial" pitchFamily="2" charset="0"/>
                <a:cs typeface="Times New Roman" pitchFamily="18" charset="0"/>
              </a:rPr>
              <a:t>Nevada Commission on Minority Affairs</a:t>
            </a:r>
            <a:endParaRPr lang="en-US" altLang="en-US" sz="4800" b="1" dirty="0">
              <a:solidFill>
                <a:srgbClr val="165788"/>
              </a:solidFill>
              <a:latin typeface="Questrial" pitchFamily="2" charset="0"/>
              <a:cs typeface="Times New Roman" pitchFamily="18" charset="0"/>
            </a:endParaRPr>
          </a:p>
          <a:p>
            <a:pPr algn="ctr" eaLnBrk="1" hangingPunct="1">
              <a:spcBef>
                <a:spcPct val="0"/>
              </a:spcBef>
              <a:buClrTx/>
              <a:buSzTx/>
              <a:buFontTx/>
              <a:buNone/>
            </a:pPr>
            <a:endParaRPr lang="en-US" altLang="en-US" sz="1000" dirty="0">
              <a:solidFill>
                <a:srgbClr val="165788"/>
              </a:solidFill>
              <a:latin typeface="Questrial" pitchFamily="2" charset="0"/>
            </a:endParaRPr>
          </a:p>
          <a:p>
            <a:pPr algn="ctr" eaLnBrk="1" hangingPunct="1">
              <a:spcBef>
                <a:spcPct val="0"/>
              </a:spcBef>
              <a:buClrTx/>
              <a:buSzTx/>
              <a:buFontTx/>
              <a:buNone/>
            </a:pPr>
            <a:endParaRPr lang="en-US" altLang="en-US" sz="3200" b="1" dirty="0" smtClean="0">
              <a:solidFill>
                <a:srgbClr val="165788"/>
              </a:solidFill>
              <a:latin typeface="Questrial" pitchFamily="2" charset="0"/>
            </a:endParaRPr>
          </a:p>
          <a:p>
            <a:pPr algn="ctr" eaLnBrk="1" hangingPunct="1">
              <a:spcBef>
                <a:spcPct val="0"/>
              </a:spcBef>
              <a:buClrTx/>
              <a:buSzTx/>
              <a:buFontTx/>
              <a:buNone/>
            </a:pPr>
            <a:endParaRPr lang="en-US" altLang="en-US" sz="4000" b="1" dirty="0" smtClean="0">
              <a:solidFill>
                <a:srgbClr val="165788"/>
              </a:solidFill>
              <a:latin typeface="Questrial" pitchFamily="2" charset="0"/>
            </a:endParaRPr>
          </a:p>
          <a:p>
            <a:pPr algn="ctr" eaLnBrk="1" hangingPunct="1">
              <a:spcBef>
                <a:spcPct val="0"/>
              </a:spcBef>
              <a:buClrTx/>
              <a:buSzTx/>
              <a:buFontTx/>
              <a:buNone/>
            </a:pPr>
            <a:r>
              <a:rPr lang="en-US" altLang="en-US" sz="4000" b="1" dirty="0" smtClean="0">
                <a:solidFill>
                  <a:srgbClr val="165788"/>
                </a:solidFill>
                <a:latin typeface="Questrial" pitchFamily="2" charset="0"/>
              </a:rPr>
              <a:t>Monday</a:t>
            </a:r>
            <a:r>
              <a:rPr lang="en-US" altLang="en-US" sz="4000" b="1" dirty="0">
                <a:solidFill>
                  <a:srgbClr val="165788"/>
                </a:solidFill>
                <a:latin typeface="Questrial" pitchFamily="2" charset="0"/>
              </a:rPr>
              <a:t>, </a:t>
            </a:r>
            <a:r>
              <a:rPr lang="en-US" altLang="en-US" sz="4000" b="1" dirty="0" smtClean="0">
                <a:solidFill>
                  <a:srgbClr val="165788"/>
                </a:solidFill>
                <a:latin typeface="Questrial" pitchFamily="2" charset="0"/>
              </a:rPr>
              <a:t>September 19, </a:t>
            </a:r>
            <a:r>
              <a:rPr lang="en-US" altLang="en-US" sz="4000" b="1" dirty="0">
                <a:solidFill>
                  <a:srgbClr val="165788"/>
                </a:solidFill>
                <a:latin typeface="Questrial" pitchFamily="2" charset="0"/>
              </a:rPr>
              <a:t>2022</a:t>
            </a:r>
          </a:p>
          <a:p>
            <a:pPr algn="ctr" eaLnBrk="1" hangingPunct="1">
              <a:spcBef>
                <a:spcPct val="0"/>
              </a:spcBef>
              <a:buClrTx/>
              <a:buSzTx/>
              <a:buFontTx/>
              <a:buNone/>
            </a:pPr>
            <a:endParaRPr lang="en-US" altLang="en-US" sz="800" b="1" dirty="0">
              <a:solidFill>
                <a:srgbClr val="165788"/>
              </a:solidFill>
              <a:latin typeface="Questrial" pitchFamily="2" charset="0"/>
            </a:endParaRPr>
          </a:p>
          <a:p>
            <a:pPr algn="ctr" eaLnBrk="1" hangingPunct="1">
              <a:spcBef>
                <a:spcPct val="0"/>
              </a:spcBef>
              <a:buClrTx/>
              <a:buSzTx/>
              <a:buFontTx/>
              <a:buNone/>
            </a:pPr>
            <a:r>
              <a:rPr lang="en-US" altLang="en-US" sz="2800" b="1" dirty="0" smtClean="0">
                <a:solidFill>
                  <a:srgbClr val="165788"/>
                </a:solidFill>
                <a:latin typeface="Questrial" pitchFamily="2" charset="0"/>
              </a:rPr>
              <a:t>9AM</a:t>
            </a:r>
            <a:endParaRPr lang="en-US" altLang="en-US" sz="2800" b="1" dirty="0">
              <a:solidFill>
                <a:srgbClr val="165788"/>
              </a:solidFill>
              <a:latin typeface="Questrial" pitchFamily="2" charset="0"/>
            </a:endParaRPr>
          </a:p>
          <a:p>
            <a:pPr algn="ctr" eaLnBrk="1" hangingPunct="1">
              <a:spcBef>
                <a:spcPct val="0"/>
              </a:spcBef>
              <a:buClrTx/>
              <a:buSzTx/>
              <a:buFontTx/>
              <a:buNone/>
            </a:pPr>
            <a:endParaRPr lang="en-US" altLang="en-US" sz="1100" dirty="0">
              <a:solidFill>
                <a:srgbClr val="165788"/>
              </a:solidFill>
              <a:latin typeface="Questrial" pitchFamily="2" charset="0"/>
            </a:endParaRPr>
          </a:p>
          <a:p>
            <a:pPr algn="ctr" eaLnBrk="1" hangingPunct="1">
              <a:spcBef>
                <a:spcPct val="0"/>
              </a:spcBef>
              <a:buClrTx/>
              <a:buSzTx/>
              <a:buFontTx/>
              <a:buNone/>
            </a:pPr>
            <a:endParaRPr lang="en-US" altLang="en-US" sz="2000" dirty="0">
              <a:solidFill>
                <a:srgbClr val="165788"/>
              </a:solidFill>
              <a:latin typeface="Questrial" pitchFamily="2" charset="0"/>
            </a:endParaRPr>
          </a:p>
        </p:txBody>
      </p:sp>
      <p:pic>
        <p:nvPicPr>
          <p:cNvPr id="614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52750" y="5301208"/>
            <a:ext cx="3200400"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1375" y="3048000"/>
            <a:ext cx="238125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5"/>
          <p:cNvSpPr>
            <a:spLocks noGrp="1" noChangeArrowheads="1"/>
          </p:cNvSpPr>
          <p:nvPr>
            <p:ph idx="1"/>
          </p:nvPr>
        </p:nvSpPr>
        <p:spPr>
          <a:xfrm>
            <a:off x="134937" y="533400"/>
            <a:ext cx="8915400" cy="5791200"/>
          </a:xfrm>
        </p:spPr>
        <p:txBody>
          <a:bodyPr rtlCol="0">
            <a:normAutofit fontScale="47500" lnSpcReduction="20000"/>
          </a:bodyPr>
          <a:lstStyle/>
          <a:p>
            <a:pPr marL="182880" indent="-182880" eaLnBrk="1" fontAlgn="auto" hangingPunct="1">
              <a:spcAft>
                <a:spcPts val="0"/>
              </a:spcAft>
              <a:buFont typeface="Arial" charset="0"/>
              <a:buNone/>
              <a:tabLst>
                <a:tab pos="0" algn="l"/>
              </a:tabLst>
              <a:defRPr/>
            </a:pPr>
            <a:endParaRPr lang="en-US" altLang="en-US" sz="5000" dirty="0"/>
          </a:p>
          <a:p>
            <a:pPr marL="182880" indent="-182880" eaLnBrk="1" fontAlgn="auto" hangingPunct="1">
              <a:spcAft>
                <a:spcPts val="0"/>
              </a:spcAft>
              <a:buFont typeface="Arial" charset="0"/>
              <a:buNone/>
              <a:tabLst>
                <a:tab pos="0" algn="l"/>
              </a:tabLst>
              <a:defRPr/>
            </a:pPr>
            <a:endParaRPr lang="en-US" altLang="en-US" sz="5000" dirty="0">
              <a:latin typeface="Times New Roman" panose="02020603050405020304" pitchFamily="18" charset="0"/>
              <a:cs typeface="Times New Roman" panose="02020603050405020304" pitchFamily="18" charset="0"/>
            </a:endParaRPr>
          </a:p>
          <a:p>
            <a:pPr marL="182880" indent="-182880" algn="ctr" eaLnBrk="1" fontAlgn="auto" hangingPunct="1">
              <a:spcAft>
                <a:spcPts val="0"/>
              </a:spcAft>
              <a:buFont typeface="Arial" charset="0"/>
              <a:buNone/>
              <a:tabLst>
                <a:tab pos="0" algn="l"/>
              </a:tabLst>
              <a:defRPr/>
            </a:pPr>
            <a:r>
              <a:rPr lang="en-US" sz="5700" b="1" dirty="0">
                <a:solidFill>
                  <a:srgbClr val="165788"/>
                </a:solidFill>
                <a:latin typeface="Questrial" panose="02000000000000000000" pitchFamily="2" charset="0"/>
                <a:cs typeface="Times New Roman" panose="02020603050405020304" pitchFamily="18" charset="0"/>
              </a:rPr>
              <a:t>Silver State Fair Housing Council</a:t>
            </a:r>
          </a:p>
          <a:p>
            <a:pPr marL="182880" indent="-182880" eaLnBrk="1" fontAlgn="auto" hangingPunct="1">
              <a:spcAft>
                <a:spcPts val="0"/>
              </a:spcAft>
              <a:buFont typeface="Arial" charset="0"/>
              <a:buNone/>
              <a:tabLst>
                <a:tab pos="0" algn="l"/>
              </a:tabLst>
              <a:defRPr/>
            </a:pPr>
            <a:endParaRPr lang="en-US" altLang="en-US" sz="3600" b="1" dirty="0">
              <a:latin typeface="Questrial" panose="02000000000000000000" pitchFamily="2" charset="0"/>
              <a:cs typeface="Times New Roman" panose="02020603050405020304" pitchFamily="18" charset="0"/>
            </a:endParaRPr>
          </a:p>
          <a:p>
            <a:pPr eaLnBrk="1" fontAlgn="auto" hangingPunct="1">
              <a:spcAft>
                <a:spcPts val="0"/>
              </a:spcAft>
              <a:buFont typeface="Wingdings" panose="05000000000000000000" pitchFamily="2" charset="2"/>
              <a:buChar char="q"/>
              <a:tabLst>
                <a:tab pos="0" algn="l"/>
              </a:tabLst>
              <a:defRPr/>
            </a:pPr>
            <a:r>
              <a:rPr lang="en-US" altLang="en-US" sz="4300" b="1" dirty="0" smtClean="0">
                <a:latin typeface="Questrial" panose="02000000000000000000" pitchFamily="2" charset="0"/>
                <a:cs typeface="Times New Roman" panose="02020603050405020304" pitchFamily="18" charset="0"/>
              </a:rPr>
              <a:t> Private </a:t>
            </a:r>
            <a:r>
              <a:rPr lang="en-US" altLang="en-US" sz="4300" b="1" dirty="0">
                <a:latin typeface="Questrial" panose="02000000000000000000" pitchFamily="2" charset="0"/>
                <a:cs typeface="Times New Roman" panose="02020603050405020304" pitchFamily="18" charset="0"/>
              </a:rPr>
              <a:t>nonprofit agency funded by grants from HUD and local jurisdictions</a:t>
            </a:r>
          </a:p>
          <a:p>
            <a:pPr marL="182880" indent="-182880" eaLnBrk="1" fontAlgn="auto" hangingPunct="1">
              <a:spcAft>
                <a:spcPts val="0"/>
              </a:spcAft>
              <a:buNone/>
              <a:tabLst>
                <a:tab pos="0" algn="l"/>
              </a:tabLst>
              <a:defRPr/>
            </a:pPr>
            <a:endParaRPr lang="en-US" altLang="en-US" sz="4300" b="1" dirty="0">
              <a:latin typeface="Questrial" panose="02000000000000000000" pitchFamily="2" charset="0"/>
              <a:cs typeface="Times New Roman" panose="02020603050405020304" pitchFamily="18" charset="0"/>
            </a:endParaRPr>
          </a:p>
          <a:p>
            <a:pPr eaLnBrk="1" fontAlgn="auto" hangingPunct="1">
              <a:spcAft>
                <a:spcPts val="0"/>
              </a:spcAft>
              <a:buFont typeface="Wingdings" panose="05000000000000000000" pitchFamily="2" charset="2"/>
              <a:buChar char="q"/>
              <a:tabLst>
                <a:tab pos="0" algn="l"/>
              </a:tabLst>
              <a:defRPr/>
            </a:pPr>
            <a:r>
              <a:rPr lang="en-US" altLang="en-US" sz="4300" b="1" dirty="0" smtClean="0">
                <a:latin typeface="Questrial" panose="02000000000000000000" pitchFamily="2" charset="0"/>
                <a:cs typeface="Times New Roman" panose="02020603050405020304" pitchFamily="18" charset="0"/>
              </a:rPr>
              <a:t> Mission</a:t>
            </a:r>
            <a:r>
              <a:rPr lang="en-US" altLang="en-US" sz="4300" b="1" dirty="0">
                <a:latin typeface="Questrial" panose="02000000000000000000" pitchFamily="2" charset="0"/>
                <a:cs typeface="Times New Roman" panose="02020603050405020304" pitchFamily="18" charset="0"/>
              </a:rPr>
              <a:t>: Ensure equal housing opportunity for all residents of Nevada</a:t>
            </a:r>
          </a:p>
          <a:p>
            <a:pPr marL="182880" indent="-182880" eaLnBrk="1" fontAlgn="auto" hangingPunct="1">
              <a:spcAft>
                <a:spcPts val="0"/>
              </a:spcAft>
              <a:buNone/>
              <a:tabLst>
                <a:tab pos="0" algn="l"/>
              </a:tabLst>
              <a:defRPr/>
            </a:pPr>
            <a:endParaRPr lang="en-US" altLang="en-US" sz="4300" b="1" dirty="0">
              <a:latin typeface="Questrial" panose="02000000000000000000" pitchFamily="2" charset="0"/>
              <a:cs typeface="Times New Roman" panose="02020603050405020304" pitchFamily="18" charset="0"/>
            </a:endParaRPr>
          </a:p>
          <a:p>
            <a:pPr eaLnBrk="1" fontAlgn="auto" hangingPunct="1">
              <a:spcAft>
                <a:spcPts val="0"/>
              </a:spcAft>
              <a:buFont typeface="Wingdings" panose="05000000000000000000" pitchFamily="2" charset="2"/>
              <a:buChar char="q"/>
              <a:tabLst>
                <a:tab pos="0" algn="l"/>
              </a:tabLst>
              <a:defRPr/>
            </a:pPr>
            <a:r>
              <a:rPr lang="en-US" altLang="en-US" sz="4300" b="1" dirty="0" smtClean="0">
                <a:latin typeface="Questrial" panose="02000000000000000000" pitchFamily="2" charset="0"/>
                <a:cs typeface="Times New Roman" panose="02020603050405020304" pitchFamily="18" charset="0"/>
              </a:rPr>
              <a:t> Offices </a:t>
            </a:r>
            <a:r>
              <a:rPr lang="en-US" altLang="en-US" sz="4300" b="1" dirty="0">
                <a:latin typeface="Questrial" panose="02000000000000000000" pitchFamily="2" charset="0"/>
                <a:cs typeface="Times New Roman" panose="02020603050405020304" pitchFamily="18" charset="0"/>
              </a:rPr>
              <a:t>in Las Vegas and Reno</a:t>
            </a:r>
          </a:p>
          <a:p>
            <a:pPr marL="182880" indent="-182880" eaLnBrk="1" fontAlgn="auto" hangingPunct="1">
              <a:spcAft>
                <a:spcPts val="0"/>
              </a:spcAft>
              <a:buNone/>
              <a:tabLst>
                <a:tab pos="0" algn="l"/>
              </a:tabLst>
              <a:defRPr/>
            </a:pPr>
            <a:endParaRPr lang="en-US" altLang="en-US" sz="4300" b="1" dirty="0">
              <a:latin typeface="Questrial" panose="02000000000000000000" pitchFamily="2" charset="0"/>
              <a:cs typeface="Times New Roman" panose="02020603050405020304" pitchFamily="18" charset="0"/>
            </a:endParaRPr>
          </a:p>
          <a:p>
            <a:pPr eaLnBrk="1" fontAlgn="auto" hangingPunct="1">
              <a:spcAft>
                <a:spcPts val="0"/>
              </a:spcAft>
              <a:buFont typeface="Wingdings" panose="05000000000000000000" pitchFamily="2" charset="2"/>
              <a:buChar char="q"/>
              <a:tabLst>
                <a:tab pos="0" algn="l"/>
              </a:tabLst>
              <a:defRPr/>
            </a:pPr>
            <a:r>
              <a:rPr lang="en-US" altLang="en-US" sz="4300" b="1" dirty="0" smtClean="0">
                <a:latin typeface="Questrial" panose="02000000000000000000" pitchFamily="2" charset="0"/>
                <a:cs typeface="Times New Roman" panose="02020603050405020304" pitchFamily="18" charset="0"/>
              </a:rPr>
              <a:t> Programs</a:t>
            </a:r>
            <a:r>
              <a:rPr lang="en-US" altLang="en-US" sz="4300" b="1" dirty="0">
                <a:latin typeface="Questrial" panose="02000000000000000000" pitchFamily="2" charset="0"/>
                <a:cs typeface="Times New Roman" panose="02020603050405020304" pitchFamily="18" charset="0"/>
              </a:rPr>
              <a:t>:</a:t>
            </a:r>
          </a:p>
          <a:p>
            <a:pPr eaLnBrk="1" fontAlgn="auto" hangingPunct="1">
              <a:spcAft>
                <a:spcPts val="0"/>
              </a:spcAft>
              <a:buFont typeface="Arial" panose="020B0604020202020204" pitchFamily="34" charset="0"/>
              <a:buChar char="•"/>
              <a:tabLst>
                <a:tab pos="0" algn="l"/>
              </a:tabLst>
              <a:defRPr/>
            </a:pPr>
            <a:r>
              <a:rPr lang="en-US" altLang="en-US" sz="4300" b="1" dirty="0">
                <a:latin typeface="Questrial" panose="02000000000000000000" pitchFamily="2" charset="0"/>
                <a:cs typeface="Times New Roman" panose="02020603050405020304" pitchFamily="18" charset="0"/>
              </a:rPr>
              <a:t>Fair housing enforcement – assistance in filing housing discrimination complaints, housing discrimination testing</a:t>
            </a:r>
          </a:p>
          <a:p>
            <a:pPr eaLnBrk="1" fontAlgn="auto" hangingPunct="1">
              <a:spcAft>
                <a:spcPts val="0"/>
              </a:spcAft>
              <a:buFont typeface="Arial" panose="020B0604020202020204" pitchFamily="34" charset="0"/>
              <a:buChar char="•"/>
              <a:tabLst>
                <a:tab pos="0" algn="l"/>
              </a:tabLst>
              <a:defRPr/>
            </a:pPr>
            <a:r>
              <a:rPr lang="en-US" altLang="en-US" sz="4300" b="1" dirty="0">
                <a:latin typeface="Questrial" panose="02000000000000000000" pitchFamily="2" charset="0"/>
                <a:cs typeface="Times New Roman" panose="02020603050405020304" pitchFamily="18" charset="0"/>
              </a:rPr>
              <a:t>Education and outreach – provide housing consumers and providers with resources to understand and comply with fair housing laws</a:t>
            </a:r>
          </a:p>
          <a:p>
            <a:pPr eaLnBrk="1" fontAlgn="auto" hangingPunct="1">
              <a:spcAft>
                <a:spcPts val="0"/>
              </a:spcAft>
              <a:buFont typeface="Arial" panose="020B0604020202020204" pitchFamily="34" charset="0"/>
              <a:buChar char="•"/>
              <a:tabLst>
                <a:tab pos="0" algn="l"/>
              </a:tabLst>
              <a:defRPr/>
            </a:pPr>
            <a:r>
              <a:rPr lang="en-US" altLang="en-US" sz="4300" b="1" dirty="0">
                <a:latin typeface="Questrial" panose="02000000000000000000" pitchFamily="2" charset="0"/>
                <a:cs typeface="Times New Roman" panose="02020603050405020304" pitchFamily="18" charset="0"/>
              </a:rPr>
              <a:t>Assessing barriers to equal housing opportunity</a:t>
            </a:r>
          </a:p>
          <a:p>
            <a:pPr marL="182880" indent="-182880" eaLnBrk="1" fontAlgn="auto" hangingPunct="1">
              <a:spcAft>
                <a:spcPts val="0"/>
              </a:spcAft>
              <a:buNone/>
              <a:tabLst>
                <a:tab pos="0" algn="l"/>
              </a:tabLst>
              <a:defRPr/>
            </a:pPr>
            <a:endParaRPr lang="en-US" altLang="en-US" sz="4300" b="1" dirty="0">
              <a:latin typeface="Questrial" panose="02000000000000000000" pitchFamily="2" charset="0"/>
              <a:cs typeface="Times New Roman" panose="02020603050405020304" pitchFamily="18" charset="0"/>
            </a:endParaRPr>
          </a:p>
          <a:p>
            <a:pPr eaLnBrk="1" fontAlgn="auto" hangingPunct="1">
              <a:spcAft>
                <a:spcPts val="0"/>
              </a:spcAft>
              <a:buFont typeface="Wingdings" panose="05000000000000000000" pitchFamily="2" charset="2"/>
              <a:buChar char="q"/>
              <a:tabLst>
                <a:tab pos="0" algn="l"/>
              </a:tabLst>
              <a:defRPr/>
            </a:pPr>
            <a:r>
              <a:rPr lang="en-US" altLang="en-US" sz="4300" b="1" dirty="0" smtClean="0">
                <a:latin typeface="Questrial" panose="02000000000000000000" pitchFamily="2" charset="0"/>
                <a:cs typeface="Times New Roman" panose="02020603050405020304" pitchFamily="18" charset="0"/>
              </a:rPr>
              <a:t> We </a:t>
            </a:r>
            <a:r>
              <a:rPr lang="en-US" altLang="en-US" sz="4300" b="1" dirty="0">
                <a:latin typeface="Questrial" panose="02000000000000000000" pitchFamily="2" charset="0"/>
                <a:cs typeface="Times New Roman" panose="02020603050405020304" pitchFamily="18" charset="0"/>
              </a:rPr>
              <a:t>are here to be a resource for you and your </a:t>
            </a:r>
            <a:r>
              <a:rPr lang="en-US" altLang="en-US" sz="4300" b="1" dirty="0" smtClean="0">
                <a:latin typeface="Questrial" panose="02000000000000000000" pitchFamily="2" charset="0"/>
                <a:cs typeface="Times New Roman" panose="02020603050405020304" pitchFamily="18" charset="0"/>
              </a:rPr>
              <a:t>constituents!</a:t>
            </a:r>
            <a:endParaRPr lang="en-US" altLang="en-US" sz="4300" b="1" dirty="0">
              <a:latin typeface="Questrial" panose="02000000000000000000" pitchFamily="2" charset="0"/>
              <a:cs typeface="Times New Roman" panose="02020603050405020304" pitchFamily="18" charset="0"/>
            </a:endParaRPr>
          </a:p>
          <a:p>
            <a:pPr marL="182880" indent="-182880" eaLnBrk="1" fontAlgn="auto" hangingPunct="1">
              <a:spcAft>
                <a:spcPts val="0"/>
              </a:spcAft>
              <a:buNone/>
              <a:tabLst>
                <a:tab pos="0" algn="l"/>
              </a:tabLst>
              <a:defRPr/>
            </a:pPr>
            <a:endParaRPr lang="en-US" altLang="en-US" sz="4300" b="1" dirty="0">
              <a:latin typeface="Questrial" panose="02000000000000000000" pitchFamily="2" charset="0"/>
              <a:cs typeface="Times New Roman" panose="02020603050405020304" pitchFamily="18" charset="0"/>
            </a:endParaRPr>
          </a:p>
          <a:p>
            <a:pPr marL="182880" indent="-182880" eaLnBrk="1" fontAlgn="auto" hangingPunct="1">
              <a:spcAft>
                <a:spcPts val="0"/>
              </a:spcAft>
              <a:buFont typeface="Arial" charset="0"/>
              <a:buNone/>
              <a:tabLst>
                <a:tab pos="0" algn="l"/>
              </a:tabLst>
              <a:defRPr/>
            </a:pPr>
            <a:endParaRPr lang="en-US" altLang="en-US" dirty="0"/>
          </a:p>
        </p:txBody>
      </p:sp>
      <p:pic>
        <p:nvPicPr>
          <p:cNvPr id="717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573088"/>
            <a:ext cx="2174875"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381000"/>
            <a:ext cx="8305800" cy="914400"/>
          </a:xfrm>
        </p:spPr>
        <p:txBody>
          <a:bodyPr wrap="square" numCol="1" anchorCtr="0" compatLnSpc="1">
            <a:prstTxWarp prst="textNoShape">
              <a:avLst/>
            </a:prstTxWarp>
          </a:bodyPr>
          <a:lstStyle/>
          <a:p>
            <a:pPr eaLnBrk="1" fontAlgn="auto" hangingPunct="1">
              <a:spcAft>
                <a:spcPts val="0"/>
              </a:spcAft>
              <a:defRPr/>
            </a:pPr>
            <a:r>
              <a:rPr lang="en-US" altLang="en-US" b="1" dirty="0">
                <a:solidFill>
                  <a:schemeClr val="tx1"/>
                </a:solidFill>
                <a:latin typeface="Questrial" panose="02000000000000000000" pitchFamily="2" charset="0"/>
              </a:rPr>
              <a:t>Fair housing laws</a:t>
            </a:r>
          </a:p>
        </p:txBody>
      </p:sp>
      <p:sp>
        <p:nvSpPr>
          <p:cNvPr id="15" name="Rectangle 3"/>
          <p:cNvSpPr txBox="1">
            <a:spLocks noChangeArrowheads="1"/>
          </p:cNvSpPr>
          <p:nvPr/>
        </p:nvSpPr>
        <p:spPr bwMode="auto">
          <a:xfrm>
            <a:off x="152400" y="1143000"/>
            <a:ext cx="8839200" cy="5410200"/>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117475" lvl="2" indent="0" algn="just" eaLnBrk="1" hangingPunct="1">
              <a:spcBef>
                <a:spcPts val="0"/>
              </a:spcBef>
              <a:buFontTx/>
              <a:buNone/>
              <a:defRPr/>
            </a:pPr>
            <a:r>
              <a:rPr lang="en-US" sz="2200" dirty="0">
                <a:latin typeface="Questrial" panose="02000000000000000000" pitchFamily="2" charset="0"/>
                <a:cs typeface="Times New Roman" panose="02020603050405020304" pitchFamily="18" charset="0"/>
              </a:rPr>
              <a:t>Under the </a:t>
            </a:r>
            <a:r>
              <a:rPr lang="en-US" sz="2200" b="1" dirty="0">
                <a:latin typeface="Questrial" panose="02000000000000000000" pitchFamily="2" charset="0"/>
                <a:cs typeface="Times New Roman" panose="02020603050405020304" pitchFamily="18" charset="0"/>
              </a:rPr>
              <a:t>federal Fair Housing Act</a:t>
            </a:r>
            <a:r>
              <a:rPr lang="en-US" sz="2200" dirty="0">
                <a:latin typeface="Questrial" panose="02000000000000000000" pitchFamily="2" charset="0"/>
                <a:cs typeface="Times New Roman" panose="02020603050405020304" pitchFamily="18" charset="0"/>
              </a:rPr>
              <a:t>, it is illegal to discriminate in the </a:t>
            </a:r>
            <a:r>
              <a:rPr lang="en-US" sz="2200" dirty="0" smtClean="0">
                <a:latin typeface="Questrial" panose="02000000000000000000" pitchFamily="2" charset="0"/>
                <a:cs typeface="Times New Roman" panose="02020603050405020304" pitchFamily="18" charset="0"/>
              </a:rPr>
              <a:t>provision </a:t>
            </a:r>
            <a:r>
              <a:rPr lang="en-US" sz="2200" dirty="0">
                <a:latin typeface="Questrial" panose="02000000000000000000" pitchFamily="2" charset="0"/>
                <a:cs typeface="Times New Roman" panose="02020603050405020304" pitchFamily="18" charset="0"/>
              </a:rPr>
              <a:t>of housing and housing-related services based on: </a:t>
            </a:r>
          </a:p>
          <a:p>
            <a:pPr marL="339725" lvl="2" indent="0" eaLnBrk="1" hangingPunct="1">
              <a:lnSpc>
                <a:spcPct val="80000"/>
              </a:lnSpc>
              <a:spcBef>
                <a:spcPts val="0"/>
              </a:spcBef>
              <a:buFontTx/>
              <a:buNone/>
              <a:defRPr/>
            </a:pPr>
            <a:endParaRPr lang="en-US" sz="500" dirty="0">
              <a:latin typeface="Questrial" panose="02000000000000000000" pitchFamily="2" charset="0"/>
              <a:cs typeface="Times New Roman" panose="02020603050405020304" pitchFamily="18" charset="0"/>
            </a:endParaRPr>
          </a:p>
          <a:p>
            <a:pPr marL="914400" lvl="2" indent="-574675" eaLnBrk="1" hangingPunct="1">
              <a:lnSpc>
                <a:spcPct val="80000"/>
              </a:lnSpc>
              <a:spcBef>
                <a:spcPts val="0"/>
              </a:spcBef>
              <a:buClr>
                <a:srgbClr val="165788"/>
              </a:buClr>
              <a:buFont typeface="Wingdings" panose="05000000000000000000" pitchFamily="2" charset="2"/>
              <a:buChar char="q"/>
              <a:defRPr/>
            </a:pPr>
            <a:r>
              <a:rPr lang="en-US" sz="2500" dirty="0">
                <a:latin typeface="Questrial" panose="02000000000000000000" pitchFamily="2" charset="0"/>
                <a:cs typeface="Times New Roman" panose="02020603050405020304" pitchFamily="18" charset="0"/>
              </a:rPr>
              <a:t>Race</a:t>
            </a:r>
          </a:p>
          <a:p>
            <a:pPr marL="914400" lvl="2" indent="-574675" eaLnBrk="1" hangingPunct="1">
              <a:lnSpc>
                <a:spcPct val="80000"/>
              </a:lnSpc>
              <a:buClr>
                <a:srgbClr val="165788"/>
              </a:buClr>
              <a:buFont typeface="Wingdings" panose="05000000000000000000" pitchFamily="2" charset="2"/>
              <a:buChar char="q"/>
              <a:defRPr/>
            </a:pPr>
            <a:r>
              <a:rPr lang="en-US" sz="2500" dirty="0">
                <a:latin typeface="Questrial" panose="02000000000000000000" pitchFamily="2" charset="0"/>
                <a:cs typeface="Times New Roman" panose="02020603050405020304" pitchFamily="18" charset="0"/>
              </a:rPr>
              <a:t>Color</a:t>
            </a:r>
          </a:p>
          <a:p>
            <a:pPr marL="914400" lvl="2" indent="-574675" eaLnBrk="1" hangingPunct="1">
              <a:lnSpc>
                <a:spcPct val="80000"/>
              </a:lnSpc>
              <a:buClr>
                <a:srgbClr val="165788"/>
              </a:buClr>
              <a:buFont typeface="Wingdings" panose="05000000000000000000" pitchFamily="2" charset="2"/>
              <a:buChar char="q"/>
              <a:defRPr/>
            </a:pPr>
            <a:r>
              <a:rPr lang="en-US" sz="2500" dirty="0" smtClean="0">
                <a:latin typeface="Questrial" panose="02000000000000000000" pitchFamily="2" charset="0"/>
                <a:cs typeface="Times New Roman" panose="02020603050405020304" pitchFamily="18" charset="0"/>
              </a:rPr>
              <a:t>National origin</a:t>
            </a:r>
            <a:endParaRPr lang="en-US" sz="2500" dirty="0">
              <a:latin typeface="Questrial" panose="02000000000000000000" pitchFamily="2" charset="0"/>
              <a:cs typeface="Times New Roman" panose="02020603050405020304" pitchFamily="18" charset="0"/>
            </a:endParaRPr>
          </a:p>
          <a:p>
            <a:pPr marL="914400" lvl="2" indent="-574675" eaLnBrk="1" hangingPunct="1">
              <a:lnSpc>
                <a:spcPct val="80000"/>
              </a:lnSpc>
              <a:buClr>
                <a:srgbClr val="165788"/>
              </a:buClr>
              <a:buFont typeface="Wingdings" panose="05000000000000000000" pitchFamily="2" charset="2"/>
              <a:buChar char="q"/>
              <a:defRPr/>
            </a:pPr>
            <a:r>
              <a:rPr lang="en-US" sz="2500" dirty="0" smtClean="0">
                <a:latin typeface="Questrial" panose="02000000000000000000" pitchFamily="2" charset="0"/>
                <a:cs typeface="Times New Roman" panose="02020603050405020304" pitchFamily="18" charset="0"/>
              </a:rPr>
              <a:t>Religion</a:t>
            </a:r>
            <a:endParaRPr lang="en-US" sz="2500" dirty="0">
              <a:latin typeface="Questrial" panose="02000000000000000000" pitchFamily="2" charset="0"/>
              <a:cs typeface="Times New Roman" panose="02020603050405020304" pitchFamily="18" charset="0"/>
            </a:endParaRPr>
          </a:p>
          <a:p>
            <a:pPr marL="914400" lvl="2" indent="-574675" eaLnBrk="1" hangingPunct="1">
              <a:lnSpc>
                <a:spcPct val="80000"/>
              </a:lnSpc>
              <a:buClr>
                <a:srgbClr val="165788"/>
              </a:buClr>
              <a:buFont typeface="Wingdings" panose="05000000000000000000" pitchFamily="2" charset="2"/>
              <a:buChar char="q"/>
              <a:defRPr/>
            </a:pPr>
            <a:r>
              <a:rPr lang="en-US" sz="2500" dirty="0" smtClean="0">
                <a:latin typeface="Questrial" panose="02000000000000000000" pitchFamily="2" charset="0"/>
                <a:cs typeface="Times New Roman" panose="02020603050405020304" pitchFamily="18" charset="0"/>
              </a:rPr>
              <a:t>Sex</a:t>
            </a:r>
          </a:p>
          <a:p>
            <a:pPr marL="339725" lvl="2" indent="0" eaLnBrk="1" hangingPunct="1">
              <a:lnSpc>
                <a:spcPct val="80000"/>
              </a:lnSpc>
              <a:buClr>
                <a:srgbClr val="165788"/>
              </a:buClr>
              <a:buNone/>
              <a:defRPr/>
            </a:pPr>
            <a:r>
              <a:rPr lang="en-US" sz="2500" dirty="0" smtClean="0">
                <a:latin typeface="Questrial" panose="02000000000000000000" pitchFamily="2" charset="0"/>
                <a:cs typeface="Times New Roman" panose="02020603050405020304" pitchFamily="18" charset="0"/>
              </a:rPr>
              <a:t>	</a:t>
            </a:r>
            <a:r>
              <a:rPr lang="en-US" sz="2000" dirty="0" smtClean="0">
                <a:latin typeface="Questrial" panose="02000000000000000000" pitchFamily="2" charset="0"/>
                <a:cs typeface="Times New Roman" panose="02020603050405020304" pitchFamily="18" charset="0"/>
                <a:sym typeface="Wingdings 2"/>
              </a:rPr>
              <a:t> </a:t>
            </a:r>
            <a:r>
              <a:rPr lang="en-US" sz="2000" dirty="0" smtClean="0">
                <a:latin typeface="Questrial" panose="02000000000000000000" pitchFamily="2" charset="0"/>
                <a:cs typeface="Times New Roman" panose="02020603050405020304" pitchFamily="18" charset="0"/>
              </a:rPr>
              <a:t>Gender </a:t>
            </a:r>
            <a:r>
              <a:rPr lang="en-US" sz="2000" dirty="0" smtClean="0">
                <a:latin typeface="Questrial" panose="02000000000000000000" pitchFamily="2" charset="0"/>
                <a:cs typeface="Times New Roman" panose="02020603050405020304" pitchFamily="18" charset="0"/>
                <a:sym typeface="Wingdings 2"/>
              </a:rPr>
              <a:t> Harassment  Sexual orientation  </a:t>
            </a:r>
            <a:r>
              <a:rPr lang="en-US" sz="2000" dirty="0" smtClean="0">
                <a:latin typeface="Questrial" panose="02000000000000000000" pitchFamily="2" charset="0"/>
                <a:cs typeface="Times New Roman" panose="02020603050405020304" pitchFamily="18" charset="0"/>
              </a:rPr>
              <a:t> Gender identity</a:t>
            </a:r>
            <a:endParaRPr lang="en-US" sz="2000" dirty="0" smtClean="0">
              <a:latin typeface="Questrial" panose="02000000000000000000" pitchFamily="2" charset="0"/>
              <a:cs typeface="Times New Roman" panose="02020603050405020304" pitchFamily="18" charset="0"/>
            </a:endParaRPr>
          </a:p>
          <a:p>
            <a:pPr marL="914400" lvl="2" indent="-574675" eaLnBrk="1" hangingPunct="1">
              <a:lnSpc>
                <a:spcPct val="80000"/>
              </a:lnSpc>
              <a:buClr>
                <a:srgbClr val="165788"/>
              </a:buClr>
              <a:buFont typeface="Wingdings" panose="05000000000000000000" pitchFamily="2" charset="2"/>
              <a:buChar char="q"/>
              <a:defRPr/>
            </a:pPr>
            <a:r>
              <a:rPr lang="en-US" sz="2500" dirty="0" smtClean="0">
                <a:latin typeface="Questrial" panose="02000000000000000000" pitchFamily="2" charset="0"/>
                <a:cs typeface="Times New Roman" panose="02020603050405020304" pitchFamily="18" charset="0"/>
              </a:rPr>
              <a:t>Familial status</a:t>
            </a:r>
            <a:endParaRPr lang="en-US" sz="2500" dirty="0">
              <a:latin typeface="Questrial" panose="02000000000000000000" pitchFamily="2" charset="0"/>
              <a:cs typeface="Times New Roman" panose="02020603050405020304" pitchFamily="18" charset="0"/>
            </a:endParaRPr>
          </a:p>
          <a:p>
            <a:pPr marL="914400" lvl="2" indent="-574675" eaLnBrk="1" hangingPunct="1">
              <a:lnSpc>
                <a:spcPct val="80000"/>
              </a:lnSpc>
              <a:buClr>
                <a:srgbClr val="165788"/>
              </a:buClr>
              <a:buFont typeface="Wingdings" panose="05000000000000000000" pitchFamily="2" charset="2"/>
              <a:buChar char="q"/>
              <a:defRPr/>
            </a:pPr>
            <a:r>
              <a:rPr lang="en-US" sz="2500" dirty="0" smtClean="0">
                <a:latin typeface="Questrial" panose="02000000000000000000" pitchFamily="2" charset="0"/>
                <a:cs typeface="Times New Roman" panose="02020603050405020304" pitchFamily="18" charset="0"/>
              </a:rPr>
              <a:t>Disability</a:t>
            </a:r>
            <a:endParaRPr lang="en-US" sz="2500" dirty="0">
              <a:latin typeface="Questrial" panose="02000000000000000000" pitchFamily="2" charset="0"/>
              <a:cs typeface="Times New Roman" panose="02020603050405020304" pitchFamily="18" charset="0"/>
            </a:endParaRPr>
          </a:p>
          <a:p>
            <a:pPr marL="58738" lvl="2" indent="0" eaLnBrk="1" hangingPunct="1">
              <a:lnSpc>
                <a:spcPct val="80000"/>
              </a:lnSpc>
              <a:buFontTx/>
              <a:buNone/>
              <a:defRPr/>
            </a:pPr>
            <a:r>
              <a:rPr lang="en-US" sz="2200" dirty="0">
                <a:latin typeface="Questrial" panose="02000000000000000000" pitchFamily="2" charset="0"/>
                <a:cs typeface="Times New Roman" panose="02020603050405020304" pitchFamily="18" charset="0"/>
              </a:rPr>
              <a:t>In addition, </a:t>
            </a:r>
            <a:r>
              <a:rPr lang="en-US" sz="2200" b="1" dirty="0">
                <a:latin typeface="Questrial" panose="02000000000000000000" pitchFamily="2" charset="0"/>
                <a:cs typeface="Times New Roman" panose="02020603050405020304" pitchFamily="18" charset="0"/>
              </a:rPr>
              <a:t>Nevada State Law </a:t>
            </a:r>
            <a:r>
              <a:rPr lang="en-US" sz="2200" dirty="0">
                <a:latin typeface="Questrial" panose="02000000000000000000" pitchFamily="2" charset="0"/>
                <a:cs typeface="Times New Roman" panose="02020603050405020304" pitchFamily="18" charset="0"/>
              </a:rPr>
              <a:t>provides protections for: </a:t>
            </a:r>
          </a:p>
          <a:p>
            <a:pPr marL="914400" lvl="2" indent="-574675" eaLnBrk="1" hangingPunct="1">
              <a:lnSpc>
                <a:spcPct val="80000"/>
              </a:lnSpc>
              <a:buClr>
                <a:srgbClr val="165788"/>
              </a:buClr>
              <a:buFont typeface="Wingdings" panose="05000000000000000000" pitchFamily="2" charset="2"/>
              <a:buChar char="q"/>
              <a:defRPr/>
            </a:pPr>
            <a:r>
              <a:rPr lang="en-US" sz="2500" dirty="0">
                <a:latin typeface="Questrial" panose="02000000000000000000" pitchFamily="2" charset="0"/>
                <a:cs typeface="Times New Roman" panose="02020603050405020304" pitchFamily="18" charset="0"/>
              </a:rPr>
              <a:t>Ancestry</a:t>
            </a:r>
          </a:p>
          <a:p>
            <a:pPr marL="914400" lvl="2" indent="-574675" eaLnBrk="1" hangingPunct="1">
              <a:lnSpc>
                <a:spcPct val="80000"/>
              </a:lnSpc>
              <a:buClr>
                <a:srgbClr val="165788"/>
              </a:buClr>
              <a:buFont typeface="Wingdings" panose="05000000000000000000" pitchFamily="2" charset="2"/>
              <a:buChar char="q"/>
              <a:defRPr/>
            </a:pPr>
            <a:r>
              <a:rPr lang="en-US" sz="2500" dirty="0">
                <a:latin typeface="Questrial" panose="02000000000000000000" pitchFamily="2" charset="0"/>
                <a:cs typeface="Times New Roman" panose="02020603050405020304" pitchFamily="18" charset="0"/>
              </a:rPr>
              <a:t>Sexual </a:t>
            </a:r>
            <a:r>
              <a:rPr lang="en-US" sz="2500" dirty="0" smtClean="0">
                <a:latin typeface="Questrial" panose="02000000000000000000" pitchFamily="2" charset="0"/>
                <a:cs typeface="Times New Roman" panose="02020603050405020304" pitchFamily="18" charset="0"/>
              </a:rPr>
              <a:t>orientation</a:t>
            </a:r>
            <a:endParaRPr lang="en-US" sz="2500" dirty="0">
              <a:latin typeface="Questrial" panose="02000000000000000000" pitchFamily="2" charset="0"/>
              <a:cs typeface="Times New Roman" panose="02020603050405020304" pitchFamily="18" charset="0"/>
            </a:endParaRPr>
          </a:p>
          <a:p>
            <a:pPr marL="914400" lvl="2" indent="-574675" eaLnBrk="1" hangingPunct="1">
              <a:lnSpc>
                <a:spcPct val="80000"/>
              </a:lnSpc>
              <a:buClr>
                <a:srgbClr val="165788"/>
              </a:buClr>
              <a:buFont typeface="Wingdings" panose="05000000000000000000" pitchFamily="2" charset="2"/>
              <a:buChar char="q"/>
              <a:defRPr/>
            </a:pPr>
            <a:r>
              <a:rPr lang="en-US" sz="2500" dirty="0">
                <a:latin typeface="Questrial" panose="02000000000000000000" pitchFamily="2" charset="0"/>
                <a:cs typeface="Times New Roman" panose="02020603050405020304" pitchFamily="18" charset="0"/>
              </a:rPr>
              <a:t>Gender </a:t>
            </a:r>
            <a:r>
              <a:rPr lang="en-US" sz="2500" dirty="0" smtClean="0">
                <a:latin typeface="Questrial" panose="02000000000000000000" pitchFamily="2" charset="0"/>
                <a:cs typeface="Times New Roman" panose="02020603050405020304" pitchFamily="18" charset="0"/>
              </a:rPr>
              <a:t>identity </a:t>
            </a:r>
            <a:r>
              <a:rPr lang="en-US" sz="2500" dirty="0">
                <a:latin typeface="Questrial" panose="02000000000000000000" pitchFamily="2" charset="0"/>
                <a:cs typeface="Times New Roman" panose="02020603050405020304" pitchFamily="18" charset="0"/>
              </a:rPr>
              <a:t>or </a:t>
            </a:r>
            <a:r>
              <a:rPr lang="en-US" sz="2500" dirty="0" smtClean="0">
                <a:latin typeface="Questrial" panose="02000000000000000000" pitchFamily="2" charset="0"/>
                <a:cs typeface="Times New Roman" panose="02020603050405020304" pitchFamily="18" charset="0"/>
              </a:rPr>
              <a:t>expression </a:t>
            </a:r>
            <a:endParaRPr lang="en-US" sz="2500" dirty="0">
              <a:latin typeface="Questrial" panose="02000000000000000000" pitchFamily="2" charset="0"/>
              <a:cs typeface="Times New Roman" panose="02020603050405020304" pitchFamily="18" charset="0"/>
            </a:endParaRPr>
          </a:p>
          <a:p>
            <a:pPr marL="574675" lvl="2" indent="-234950" eaLnBrk="1" hangingPunct="1">
              <a:lnSpc>
                <a:spcPct val="80000"/>
              </a:lnSpc>
              <a:defRPr/>
            </a:pPr>
            <a:endParaRPr lang="en-US" sz="2300" dirty="0"/>
          </a:p>
          <a:p>
            <a:pPr marL="574675" lvl="2" indent="-234950" eaLnBrk="1" hangingPunct="1">
              <a:lnSpc>
                <a:spcPct val="80000"/>
              </a:lnSpc>
              <a:defRPr/>
            </a:pPr>
            <a:endParaRPr lang="en-US" sz="2300" dirty="0"/>
          </a:p>
          <a:p>
            <a:pPr marL="0" lvl="2" indent="0" algn="ctr" eaLnBrk="1" hangingPunct="1">
              <a:lnSpc>
                <a:spcPct val="80000"/>
              </a:lnSpc>
              <a:buFontTx/>
              <a:buNone/>
              <a:defRPr/>
            </a:pPr>
            <a:endParaRPr lang="en-US" sz="2300" dirty="0"/>
          </a:p>
        </p:txBody>
      </p:sp>
      <p:pic>
        <p:nvPicPr>
          <p:cNvPr id="9220" name="Picture 5" descr="5d43d7f3500bcb5968d1cb7f_Variations-Diversity[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9199" y="1981200"/>
            <a:ext cx="3344863" cy="1487487"/>
          </a:xfrm>
          <a:prstGeom prst="rect">
            <a:avLst/>
          </a:prstGeom>
          <a:noFill/>
          <a:ln w="6350"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152400" y="457200"/>
            <a:ext cx="8839200" cy="6248400"/>
          </a:xfrm>
        </p:spPr>
        <p:txBody>
          <a:bodyPr rtlCol="0">
            <a:normAutofit fontScale="85000" lnSpcReduction="20000"/>
          </a:bodyPr>
          <a:lstStyle/>
          <a:p>
            <a:pPr marL="0" indent="0" algn="ctr" eaLnBrk="1" fontAlgn="auto" hangingPunct="1">
              <a:spcAft>
                <a:spcPts val="0"/>
              </a:spcAft>
              <a:buFontTx/>
              <a:buNone/>
              <a:defRPr/>
            </a:pPr>
            <a:r>
              <a:rPr lang="en-US" sz="3800" b="1" dirty="0">
                <a:latin typeface="Questrial" panose="02000000000000000000" pitchFamily="2" charset="0"/>
                <a:cs typeface="Times New Roman" panose="02020603050405020304" pitchFamily="18" charset="0"/>
              </a:rPr>
              <a:t>All entities that control and/or have an effect on housing or housing choice are covered by FHA</a:t>
            </a:r>
          </a:p>
          <a:p>
            <a:pPr marL="0" indent="0" algn="ctr" eaLnBrk="1" fontAlgn="auto" hangingPunct="1">
              <a:spcAft>
                <a:spcPts val="0"/>
              </a:spcAft>
              <a:buFontTx/>
              <a:buNone/>
              <a:defRPr/>
            </a:pPr>
            <a:endParaRPr lang="en-US" sz="2000" b="1" dirty="0">
              <a:latin typeface="Questrial" panose="02000000000000000000" pitchFamily="2" charset="0"/>
              <a:cs typeface="Times New Roman" panose="02020603050405020304" pitchFamily="18" charset="0"/>
            </a:endParaRPr>
          </a:p>
          <a:p>
            <a:pPr eaLnBrk="1" fontAlgn="auto" hangingPunct="1">
              <a:spcAft>
                <a:spcPts val="0"/>
              </a:spcAft>
              <a:buFont typeface="Wingdings" panose="05000000000000000000" pitchFamily="2" charset="2"/>
              <a:buChar char="§"/>
              <a:defRPr/>
            </a:pPr>
            <a:r>
              <a:rPr lang="en-US" sz="3000" b="1" dirty="0">
                <a:solidFill>
                  <a:schemeClr val="tx2"/>
                </a:solidFill>
                <a:latin typeface="Questrial" panose="02000000000000000000" pitchFamily="2" charset="0"/>
                <a:cs typeface="Times New Roman" panose="02020603050405020304" pitchFamily="18" charset="0"/>
              </a:rPr>
              <a:t>Property owners</a:t>
            </a:r>
          </a:p>
          <a:p>
            <a:pPr eaLnBrk="1" fontAlgn="auto" hangingPunct="1">
              <a:spcAft>
                <a:spcPts val="0"/>
              </a:spcAft>
              <a:buFont typeface="Wingdings" panose="05000000000000000000" pitchFamily="2" charset="2"/>
              <a:buChar char="§"/>
              <a:defRPr/>
            </a:pPr>
            <a:r>
              <a:rPr lang="en-US" sz="3000" b="1" dirty="0">
                <a:solidFill>
                  <a:schemeClr val="tx2"/>
                </a:solidFill>
                <a:latin typeface="Questrial" panose="02000000000000000000" pitchFamily="2" charset="0"/>
                <a:cs typeface="Times New Roman" panose="02020603050405020304" pitchFamily="18" charset="0"/>
              </a:rPr>
              <a:t>Property management companies, agents, onsite workers</a:t>
            </a:r>
          </a:p>
          <a:p>
            <a:pPr eaLnBrk="1" fontAlgn="auto" hangingPunct="1">
              <a:spcAft>
                <a:spcPts val="0"/>
              </a:spcAft>
              <a:buFont typeface="Wingdings" panose="05000000000000000000" pitchFamily="2" charset="2"/>
              <a:buChar char="§"/>
              <a:defRPr/>
            </a:pPr>
            <a:r>
              <a:rPr lang="en-US" sz="3000" b="1" dirty="0">
                <a:solidFill>
                  <a:schemeClr val="tx2"/>
                </a:solidFill>
                <a:latin typeface="Questrial" panose="02000000000000000000" pitchFamily="2" charset="0"/>
                <a:cs typeface="Times New Roman" panose="02020603050405020304" pitchFamily="18" charset="0"/>
              </a:rPr>
              <a:t>Service contractors</a:t>
            </a:r>
          </a:p>
          <a:p>
            <a:pPr eaLnBrk="1" fontAlgn="auto" hangingPunct="1">
              <a:spcAft>
                <a:spcPts val="0"/>
              </a:spcAft>
              <a:buFont typeface="Wingdings" panose="05000000000000000000" pitchFamily="2" charset="2"/>
              <a:buChar char="§"/>
              <a:defRPr/>
            </a:pPr>
            <a:r>
              <a:rPr lang="en-US" sz="3000" b="1" dirty="0">
                <a:solidFill>
                  <a:schemeClr val="tx2"/>
                </a:solidFill>
                <a:latin typeface="Questrial" panose="02000000000000000000" pitchFamily="2" charset="0"/>
                <a:cs typeface="Times New Roman" panose="02020603050405020304" pitchFamily="18" charset="0"/>
              </a:rPr>
              <a:t>Real estate agents, brokers</a:t>
            </a:r>
          </a:p>
          <a:p>
            <a:pPr eaLnBrk="1" fontAlgn="auto" hangingPunct="1">
              <a:spcAft>
                <a:spcPts val="0"/>
              </a:spcAft>
              <a:buFont typeface="Wingdings" panose="05000000000000000000" pitchFamily="2" charset="2"/>
              <a:buChar char="§"/>
              <a:defRPr/>
            </a:pPr>
            <a:r>
              <a:rPr lang="en-US" sz="3000" b="1" dirty="0">
                <a:solidFill>
                  <a:schemeClr val="tx2"/>
                </a:solidFill>
                <a:latin typeface="Questrial" panose="02000000000000000000" pitchFamily="2" charset="0"/>
                <a:cs typeface="Times New Roman" panose="02020603050405020304" pitchFamily="18" charset="0"/>
              </a:rPr>
              <a:t>Lending institutions, title companies, escrow companies</a:t>
            </a:r>
          </a:p>
          <a:p>
            <a:pPr eaLnBrk="1" fontAlgn="auto" hangingPunct="1">
              <a:spcAft>
                <a:spcPts val="0"/>
              </a:spcAft>
              <a:buFont typeface="Wingdings" panose="05000000000000000000" pitchFamily="2" charset="2"/>
              <a:buChar char="§"/>
              <a:defRPr/>
            </a:pPr>
            <a:r>
              <a:rPr lang="en-US" sz="3000" b="1" dirty="0">
                <a:solidFill>
                  <a:schemeClr val="tx2"/>
                </a:solidFill>
                <a:latin typeface="Questrial" panose="02000000000000000000" pitchFamily="2" charset="0"/>
                <a:cs typeface="Times New Roman" panose="02020603050405020304" pitchFamily="18" charset="0"/>
              </a:rPr>
              <a:t>Appraisers</a:t>
            </a:r>
          </a:p>
          <a:p>
            <a:pPr eaLnBrk="1" fontAlgn="auto" hangingPunct="1">
              <a:spcAft>
                <a:spcPts val="0"/>
              </a:spcAft>
              <a:buFont typeface="Wingdings" panose="05000000000000000000" pitchFamily="2" charset="2"/>
              <a:buChar char="§"/>
              <a:defRPr/>
            </a:pPr>
            <a:r>
              <a:rPr lang="en-US" sz="3000" b="1" dirty="0">
                <a:solidFill>
                  <a:schemeClr val="tx2"/>
                </a:solidFill>
                <a:latin typeface="Questrial" panose="02000000000000000000" pitchFamily="2" charset="0"/>
                <a:cs typeface="Times New Roman" panose="02020603050405020304" pitchFamily="18" charset="0"/>
              </a:rPr>
              <a:t>Homeowner Associations (HOA)</a:t>
            </a:r>
          </a:p>
          <a:p>
            <a:pPr eaLnBrk="1" fontAlgn="auto" hangingPunct="1">
              <a:spcAft>
                <a:spcPts val="0"/>
              </a:spcAft>
              <a:buFont typeface="Wingdings" panose="05000000000000000000" pitchFamily="2" charset="2"/>
              <a:buChar char="§"/>
              <a:defRPr/>
            </a:pPr>
            <a:r>
              <a:rPr lang="en-US" sz="3000" b="1" dirty="0">
                <a:solidFill>
                  <a:schemeClr val="tx2"/>
                </a:solidFill>
                <a:latin typeface="Questrial" panose="02000000000000000000" pitchFamily="2" charset="0"/>
                <a:cs typeface="Times New Roman" panose="02020603050405020304" pitchFamily="18" charset="0"/>
              </a:rPr>
              <a:t>Cooperatives</a:t>
            </a:r>
          </a:p>
          <a:p>
            <a:pPr eaLnBrk="1" fontAlgn="auto" hangingPunct="1">
              <a:spcAft>
                <a:spcPts val="0"/>
              </a:spcAft>
              <a:buFont typeface="Wingdings" panose="05000000000000000000" pitchFamily="2" charset="2"/>
              <a:buChar char="§"/>
              <a:defRPr/>
            </a:pPr>
            <a:r>
              <a:rPr lang="en-US" sz="3000" b="1" dirty="0">
                <a:solidFill>
                  <a:schemeClr val="tx2"/>
                </a:solidFill>
                <a:latin typeface="Questrial" panose="02000000000000000000" pitchFamily="2" charset="0"/>
                <a:cs typeface="Times New Roman" panose="02020603050405020304" pitchFamily="18" charset="0"/>
              </a:rPr>
              <a:t>Developers/contractors</a:t>
            </a:r>
          </a:p>
          <a:p>
            <a:pPr eaLnBrk="1" fontAlgn="auto" hangingPunct="1">
              <a:spcAft>
                <a:spcPts val="0"/>
              </a:spcAft>
              <a:buFont typeface="Wingdings" panose="05000000000000000000" pitchFamily="2" charset="2"/>
              <a:buChar char="§"/>
              <a:defRPr/>
            </a:pPr>
            <a:r>
              <a:rPr lang="en-US" sz="3000" b="1" dirty="0">
                <a:solidFill>
                  <a:schemeClr val="tx2"/>
                </a:solidFill>
                <a:latin typeface="Questrial" panose="02000000000000000000" pitchFamily="2" charset="0"/>
                <a:cs typeface="Times New Roman" panose="02020603050405020304" pitchFamily="18" charset="0"/>
              </a:rPr>
              <a:t>Public Housing Authorities</a:t>
            </a:r>
          </a:p>
          <a:p>
            <a:pPr eaLnBrk="1" fontAlgn="auto" hangingPunct="1">
              <a:spcAft>
                <a:spcPts val="0"/>
              </a:spcAft>
              <a:buFont typeface="Wingdings" panose="05000000000000000000" pitchFamily="2" charset="2"/>
              <a:buChar char="§"/>
              <a:defRPr/>
            </a:pPr>
            <a:r>
              <a:rPr lang="en-US" sz="3000" b="1" dirty="0">
                <a:solidFill>
                  <a:schemeClr val="tx2"/>
                </a:solidFill>
                <a:latin typeface="Questrial" panose="02000000000000000000" pitchFamily="2" charset="0"/>
                <a:cs typeface="Times New Roman" panose="02020603050405020304" pitchFamily="18" charset="0"/>
              </a:rPr>
              <a:t>Agencies that receive funds to provide housing</a:t>
            </a:r>
          </a:p>
          <a:p>
            <a:pPr marL="0" indent="0" algn="ctr" eaLnBrk="1" fontAlgn="auto" hangingPunct="1">
              <a:lnSpc>
                <a:spcPct val="150000"/>
              </a:lnSpc>
              <a:spcAft>
                <a:spcPts val="0"/>
              </a:spcAft>
              <a:buFontTx/>
              <a:buNone/>
              <a:defRPr/>
            </a:pPr>
            <a:endParaRPr lang="en-US" sz="4400" dirty="0"/>
          </a:p>
          <a:p>
            <a:pPr lvl="1" indent="-182880" eaLnBrk="1" fontAlgn="auto" hangingPunct="1">
              <a:spcAft>
                <a:spcPts val="0"/>
              </a:spcAft>
              <a:buFont typeface="Arial" panose="020B0604020202020204" pitchFamily="34" charset="0"/>
              <a:buChar char="˃"/>
              <a:defRPr/>
            </a:pPr>
            <a:endParaRPr lang="en-US" dirty="0"/>
          </a:p>
          <a:p>
            <a:pPr marL="182880" indent="-182880" eaLnBrk="1" fontAlgn="auto" hangingPunct="1">
              <a:spcAft>
                <a:spcPts val="0"/>
              </a:spcAft>
              <a:buFont typeface="Arial" panose="020B0604020202020204" pitchFamily="34" charset="0"/>
              <a:buChar char="»"/>
              <a:defRPr/>
            </a:pPr>
            <a:endParaRPr lang="en-US" dirty="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503238"/>
            <a:ext cx="8229600" cy="792162"/>
          </a:xfrm>
        </p:spPr>
        <p:txBody>
          <a:bodyPr/>
          <a:lstStyle/>
          <a:p>
            <a:pPr marL="231775" eaLnBrk="1" fontAlgn="auto" hangingPunct="1">
              <a:spcAft>
                <a:spcPts val="0"/>
              </a:spcAft>
              <a:defRPr/>
            </a:pPr>
            <a:r>
              <a:rPr lang="en-US" b="1" dirty="0">
                <a:solidFill>
                  <a:schemeClr val="tx1"/>
                </a:solidFill>
                <a:latin typeface="Questrial" panose="02000000000000000000" pitchFamily="2" charset="0"/>
              </a:rPr>
              <a:t>Remedies</a:t>
            </a:r>
          </a:p>
        </p:txBody>
      </p:sp>
      <p:sp>
        <p:nvSpPr>
          <p:cNvPr id="17411" name="Rectangle 3"/>
          <p:cNvSpPr>
            <a:spLocks noGrp="1" noChangeArrowheads="1"/>
          </p:cNvSpPr>
          <p:nvPr>
            <p:ph type="body" sz="half" idx="1"/>
          </p:nvPr>
        </p:nvSpPr>
        <p:spPr>
          <a:xfrm>
            <a:off x="152400" y="1485900"/>
            <a:ext cx="8610600" cy="5406259"/>
          </a:xfrm>
        </p:spPr>
        <p:txBody>
          <a:bodyPr rtlCol="0">
            <a:normAutofit/>
          </a:bodyPr>
          <a:lstStyle/>
          <a:p>
            <a:pPr marL="465138" indent="-465138" eaLnBrk="1" fontAlgn="auto" hangingPunct="1">
              <a:spcAft>
                <a:spcPts val="0"/>
              </a:spcAft>
              <a:buFont typeface="Wingdings" pitchFamily="2" charset="2"/>
              <a:buChar char="q"/>
              <a:defRPr/>
            </a:pPr>
            <a:r>
              <a:rPr lang="en-US" altLang="en-US" sz="2500" dirty="0" smtClean="0">
                <a:latin typeface="Questrial" panose="02000000000000000000" pitchFamily="2" charset="0"/>
              </a:rPr>
              <a:t>Administrative complaints to HUD or to Nevada Equal Rights Commission</a:t>
            </a:r>
            <a:endParaRPr lang="en-US" altLang="en-US" sz="2500" dirty="0">
              <a:latin typeface="Questrial" panose="02000000000000000000" pitchFamily="2" charset="0"/>
            </a:endParaRPr>
          </a:p>
          <a:p>
            <a:pPr marL="682625" lvl="1" indent="-219075" eaLnBrk="1" fontAlgn="auto" hangingPunct="1">
              <a:spcAft>
                <a:spcPts val="0"/>
              </a:spcAft>
              <a:buFont typeface="Wingdings" panose="05000000000000000000" pitchFamily="2" charset="2"/>
              <a:buChar char="§"/>
              <a:defRPr/>
            </a:pPr>
            <a:r>
              <a:rPr lang="en-US" altLang="en-US" sz="2500" dirty="0" smtClean="0">
                <a:latin typeface="Questrial" panose="02000000000000000000" pitchFamily="2" charset="0"/>
              </a:rPr>
              <a:t>Up </a:t>
            </a:r>
            <a:r>
              <a:rPr lang="en-US" altLang="en-US" sz="2500" dirty="0">
                <a:latin typeface="Questrial" panose="02000000000000000000" pitchFamily="2" charset="0"/>
              </a:rPr>
              <a:t>to one year from last </a:t>
            </a:r>
            <a:r>
              <a:rPr lang="en-US" altLang="en-US" sz="2500" dirty="0" smtClean="0">
                <a:latin typeface="Questrial" panose="02000000000000000000" pitchFamily="2" charset="0"/>
              </a:rPr>
              <a:t>alleged incident </a:t>
            </a:r>
            <a:r>
              <a:rPr lang="en-US" altLang="en-US" sz="2500" dirty="0">
                <a:latin typeface="Questrial" panose="02000000000000000000" pitchFamily="2" charset="0"/>
              </a:rPr>
              <a:t>of discrimination </a:t>
            </a:r>
            <a:endParaRPr lang="en-US" altLang="en-US" sz="2500" dirty="0" smtClean="0">
              <a:latin typeface="Questrial" panose="02000000000000000000" pitchFamily="2" charset="0"/>
            </a:endParaRPr>
          </a:p>
          <a:p>
            <a:pPr marL="682625" lvl="1" indent="-219075" eaLnBrk="1" fontAlgn="auto" hangingPunct="1">
              <a:spcAft>
                <a:spcPts val="0"/>
              </a:spcAft>
              <a:buFont typeface="Wingdings" panose="05000000000000000000" pitchFamily="2" charset="2"/>
              <a:buChar char="§"/>
              <a:defRPr/>
            </a:pPr>
            <a:endParaRPr lang="en-US" altLang="en-US" sz="2500" dirty="0">
              <a:latin typeface="Questrial" panose="02000000000000000000" pitchFamily="2" charset="0"/>
            </a:endParaRPr>
          </a:p>
          <a:p>
            <a:pPr marL="463550" lvl="1" indent="0" eaLnBrk="1" fontAlgn="auto" hangingPunct="1">
              <a:spcAft>
                <a:spcPts val="0"/>
              </a:spcAft>
              <a:buNone/>
              <a:defRPr/>
            </a:pPr>
            <a:endParaRPr lang="en-US" altLang="en-US" sz="2500" dirty="0">
              <a:latin typeface="Questrial" panose="02000000000000000000" pitchFamily="2" charset="0"/>
            </a:endParaRPr>
          </a:p>
          <a:p>
            <a:pPr marL="463550" indent="-463550" eaLnBrk="1" fontAlgn="auto" hangingPunct="1">
              <a:spcAft>
                <a:spcPts val="0"/>
              </a:spcAft>
              <a:buFont typeface="Wingdings" pitchFamily="2" charset="2"/>
              <a:buChar char="q"/>
              <a:defRPr/>
            </a:pPr>
            <a:r>
              <a:rPr lang="en-US" altLang="en-US" sz="2500" dirty="0">
                <a:latin typeface="Questrial" panose="02000000000000000000" pitchFamily="2" charset="0"/>
              </a:rPr>
              <a:t>Judicial </a:t>
            </a:r>
            <a:r>
              <a:rPr lang="en-US" altLang="en-US" sz="2500" dirty="0" smtClean="0">
                <a:latin typeface="Questrial" panose="02000000000000000000" pitchFamily="2" charset="0"/>
              </a:rPr>
              <a:t>Process – federal or state court</a:t>
            </a:r>
            <a:endParaRPr lang="en-US" altLang="en-US" sz="2500" dirty="0">
              <a:latin typeface="Questrial" panose="02000000000000000000" pitchFamily="2" charset="0"/>
            </a:endParaRPr>
          </a:p>
          <a:p>
            <a:pPr marL="682625" lvl="1" indent="-219075" eaLnBrk="1" fontAlgn="auto" hangingPunct="1">
              <a:spcAft>
                <a:spcPts val="0"/>
              </a:spcAft>
              <a:buFont typeface="Wingdings" panose="05000000000000000000" pitchFamily="2" charset="2"/>
              <a:buChar char="§"/>
              <a:defRPr/>
            </a:pPr>
            <a:r>
              <a:rPr lang="en-US" altLang="en-US" sz="2500" dirty="0" smtClean="0">
                <a:latin typeface="Questrial" panose="02000000000000000000" pitchFamily="2" charset="0"/>
              </a:rPr>
              <a:t>Up </a:t>
            </a:r>
            <a:r>
              <a:rPr lang="en-US" altLang="en-US" sz="2500" dirty="0">
                <a:latin typeface="Questrial" panose="02000000000000000000" pitchFamily="2" charset="0"/>
              </a:rPr>
              <a:t>to two years from the last </a:t>
            </a:r>
            <a:r>
              <a:rPr lang="en-US" altLang="en-US" sz="2500" dirty="0" smtClean="0">
                <a:latin typeface="Questrial" panose="02000000000000000000" pitchFamily="2" charset="0"/>
              </a:rPr>
              <a:t>alleged incident </a:t>
            </a:r>
            <a:r>
              <a:rPr lang="en-US" altLang="en-US" sz="2500" dirty="0">
                <a:latin typeface="Questrial" panose="02000000000000000000" pitchFamily="2" charset="0"/>
              </a:rPr>
              <a:t>of discrimination</a:t>
            </a:r>
          </a:p>
          <a:p>
            <a:pPr marL="640080" lvl="1" eaLnBrk="1" fontAlgn="auto" hangingPunct="1">
              <a:spcAft>
                <a:spcPts val="0"/>
              </a:spcAft>
              <a:buFontTx/>
              <a:buNone/>
              <a:defRPr/>
            </a:pPr>
            <a:endParaRPr lang="en-US" altLang="en-US" dirty="0">
              <a:latin typeface="Times New Roman" pitchFamily="18" charset="0"/>
            </a:endParaRPr>
          </a:p>
        </p:txBody>
      </p:sp>
      <p:pic>
        <p:nvPicPr>
          <p:cNvPr id="3379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3780" y="2819400"/>
            <a:ext cx="1201239" cy="1165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800" name="Picture 8" descr="C:\Users\ED laptop\AppData\Local\Microsoft\Windows\INetCache\IE\A8CC0EBQ\Supreme_Court[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86839" y="5029200"/>
            <a:ext cx="1913981" cy="1435486"/>
          </a:xfrm>
          <a:prstGeom prst="rect">
            <a:avLst/>
          </a:prstGeom>
          <a:noFill/>
          <a:extLst>
            <a:ext uri="{909E8E84-426E-40DD-AFC4-6F175D3DCCD1}">
              <a14:hiddenFill xmlns:a14="http://schemas.microsoft.com/office/drawing/2010/main">
                <a:solidFill>
                  <a:srgbClr val="FFFFFF"/>
                </a:solidFill>
              </a14:hiddenFill>
            </a:ext>
          </a:extLst>
        </p:spPr>
      </p:pic>
      <p:pic>
        <p:nvPicPr>
          <p:cNvPr id="286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72029" y="2906767"/>
            <a:ext cx="2095579" cy="1078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7"/>
          <p:cNvSpPr txBox="1">
            <a:spLocks noChangeArrowheads="1"/>
          </p:cNvSpPr>
          <p:nvPr/>
        </p:nvSpPr>
        <p:spPr bwMode="auto">
          <a:xfrm>
            <a:off x="609600" y="488950"/>
            <a:ext cx="5410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Arial" charset="0"/>
              <a:buChar char="•"/>
              <a:defRPr sz="2400">
                <a:solidFill>
                  <a:schemeClr val="tx1"/>
                </a:solidFill>
                <a:latin typeface="Arial" charset="0"/>
              </a:defRPr>
            </a:lvl1pPr>
            <a:lvl2pPr marL="742950" indent="-285750">
              <a:spcBef>
                <a:spcPct val="20000"/>
              </a:spcBef>
              <a:buClr>
                <a:schemeClr val="accent1"/>
              </a:buClr>
              <a:buSzPct val="85000"/>
              <a:buFont typeface="Arial" charset="0"/>
              <a:buChar char="•"/>
              <a:defRPr sz="2000">
                <a:solidFill>
                  <a:schemeClr val="tx1"/>
                </a:solidFill>
                <a:latin typeface="Arial" charset="0"/>
              </a:defRPr>
            </a:lvl2pPr>
            <a:lvl3pPr marL="1143000" indent="-228600">
              <a:spcBef>
                <a:spcPct val="20000"/>
              </a:spcBef>
              <a:buClr>
                <a:schemeClr val="accent1"/>
              </a:buClr>
              <a:buSzPct val="90000"/>
              <a:buFont typeface="Arial" charset="0"/>
              <a:buChar char="•"/>
              <a:defRPr>
                <a:solidFill>
                  <a:schemeClr val="tx1"/>
                </a:solidFill>
                <a:latin typeface="Arial" charset="0"/>
              </a:defRPr>
            </a:lvl3pPr>
            <a:lvl4pPr marL="1600200" indent="-228600">
              <a:spcBef>
                <a:spcPct val="20000"/>
              </a:spcBef>
              <a:buClr>
                <a:schemeClr val="accent1"/>
              </a:buClr>
              <a:buFont typeface="Arial" charset="0"/>
              <a:buChar char="•"/>
              <a:defRPr sz="1600">
                <a:solidFill>
                  <a:schemeClr val="tx1"/>
                </a:solidFill>
                <a:latin typeface="Arial" charset="0"/>
              </a:defRPr>
            </a:lvl4pPr>
            <a:lvl5pPr marL="2057400" indent="-228600">
              <a:spcBef>
                <a:spcPct val="20000"/>
              </a:spcBef>
              <a:buClr>
                <a:schemeClr val="accent1"/>
              </a:buClr>
              <a:buSzPct val="100000"/>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hangingPunct="1">
              <a:spcBef>
                <a:spcPct val="0"/>
              </a:spcBef>
              <a:buClrTx/>
              <a:buSzTx/>
              <a:buFontTx/>
              <a:buNone/>
            </a:pPr>
            <a:r>
              <a:rPr lang="en-US" altLang="en-US" sz="2800" b="1">
                <a:latin typeface="Questrial" pitchFamily="2" charset="0"/>
                <a:cs typeface="Times New Roman" pitchFamily="18" charset="0"/>
              </a:rPr>
              <a:t>Silver State Fair Housing Council</a:t>
            </a:r>
          </a:p>
        </p:txBody>
      </p:sp>
      <p:sp>
        <p:nvSpPr>
          <p:cNvPr id="36867" name="TextBox 8"/>
          <p:cNvSpPr txBox="1">
            <a:spLocks noChangeArrowheads="1"/>
          </p:cNvSpPr>
          <p:nvPr/>
        </p:nvSpPr>
        <p:spPr bwMode="auto">
          <a:xfrm>
            <a:off x="457200" y="1295400"/>
            <a:ext cx="8229600" cy="486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Arial" charset="0"/>
              <a:buChar char="•"/>
              <a:defRPr sz="2400">
                <a:solidFill>
                  <a:schemeClr val="tx1"/>
                </a:solidFill>
                <a:latin typeface="Arial" charset="0"/>
              </a:defRPr>
            </a:lvl1pPr>
            <a:lvl2pPr marL="742950" indent="-285750">
              <a:spcBef>
                <a:spcPct val="20000"/>
              </a:spcBef>
              <a:buClr>
                <a:schemeClr val="accent1"/>
              </a:buClr>
              <a:buSzPct val="85000"/>
              <a:buFont typeface="Arial" charset="0"/>
              <a:buChar char="•"/>
              <a:defRPr sz="2000">
                <a:solidFill>
                  <a:schemeClr val="tx1"/>
                </a:solidFill>
                <a:latin typeface="Arial" charset="0"/>
              </a:defRPr>
            </a:lvl2pPr>
            <a:lvl3pPr marL="1143000" indent="-228600">
              <a:spcBef>
                <a:spcPct val="20000"/>
              </a:spcBef>
              <a:buClr>
                <a:schemeClr val="accent1"/>
              </a:buClr>
              <a:buSzPct val="90000"/>
              <a:buFont typeface="Arial" charset="0"/>
              <a:buChar char="•"/>
              <a:defRPr>
                <a:solidFill>
                  <a:schemeClr val="tx1"/>
                </a:solidFill>
                <a:latin typeface="Arial" charset="0"/>
              </a:defRPr>
            </a:lvl3pPr>
            <a:lvl4pPr marL="1600200" indent="-228600">
              <a:spcBef>
                <a:spcPct val="20000"/>
              </a:spcBef>
              <a:buClr>
                <a:schemeClr val="accent1"/>
              </a:buClr>
              <a:buFont typeface="Arial" charset="0"/>
              <a:buChar char="•"/>
              <a:defRPr sz="1600">
                <a:solidFill>
                  <a:schemeClr val="tx1"/>
                </a:solidFill>
                <a:latin typeface="Arial" charset="0"/>
              </a:defRPr>
            </a:lvl4pPr>
            <a:lvl5pPr marL="2057400" indent="-228600">
              <a:spcBef>
                <a:spcPct val="20000"/>
              </a:spcBef>
              <a:buClr>
                <a:schemeClr val="accent1"/>
              </a:buClr>
              <a:buSzPct val="100000"/>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algn="just" eaLnBrk="1" hangingPunct="1">
              <a:spcBef>
                <a:spcPct val="0"/>
              </a:spcBef>
              <a:buClrTx/>
              <a:buSzTx/>
              <a:buFontTx/>
              <a:buNone/>
            </a:pPr>
            <a:r>
              <a:rPr lang="en-US" altLang="en-US" sz="1600" b="1" dirty="0">
                <a:latin typeface="Questrial" pitchFamily="2" charset="0"/>
                <a:cs typeface="Times New Roman" pitchFamily="18" charset="0"/>
              </a:rPr>
              <a:t>Silver State Fair Housing Council (SSFHC) </a:t>
            </a:r>
            <a:r>
              <a:rPr lang="en-US" altLang="en-US" sz="1600" dirty="0">
                <a:latin typeface="Questrial" pitchFamily="2" charset="0"/>
                <a:cs typeface="Times New Roman" pitchFamily="18" charset="0"/>
              </a:rPr>
              <a:t>is a non-profit agency advocating for equal access to housing in Nevada since 1989.  SSFHC has office locations in Reno and Las Vegas to better address inquiries about housing discrimination for consumers, housing providers, and local jurisdictions.  SSFHC also provides services in rural communities through personal interactions, meeting utilizing remote technologies, and community partnerships.  SSFHC strives to break down barriers to equal housing opportunity and build opportunities for community members to relate to each other as neighbors by addressing the needs of all members of the community.  SSFHC provides education and outreach about fair housing rights; processes discrimination complaints, investigations, and referrals; and assesses barriers to fair housing in Nevada. SSFHC works to guarantee the right of all people to freely choose where they want and can afford to live. </a:t>
            </a:r>
          </a:p>
          <a:p>
            <a:pPr algn="just" eaLnBrk="1" hangingPunct="1">
              <a:spcBef>
                <a:spcPct val="0"/>
              </a:spcBef>
              <a:buClrTx/>
              <a:buSzTx/>
              <a:buFontTx/>
              <a:buNone/>
            </a:pPr>
            <a:endParaRPr lang="en-US" altLang="en-US" sz="1600" dirty="0">
              <a:latin typeface="Questrial" pitchFamily="2" charset="0"/>
              <a:cs typeface="Times New Roman" pitchFamily="18" charset="0"/>
            </a:endParaRPr>
          </a:p>
          <a:p>
            <a:pPr algn="just" eaLnBrk="1" hangingPunct="1">
              <a:spcBef>
                <a:spcPct val="0"/>
              </a:spcBef>
              <a:buClrTx/>
              <a:buSzTx/>
              <a:buFontTx/>
              <a:buNone/>
            </a:pPr>
            <a:endParaRPr lang="en-US" altLang="en-US" sz="1600" dirty="0">
              <a:latin typeface="Questrial" pitchFamily="2" charset="0"/>
              <a:cs typeface="Times New Roman" pitchFamily="18" charset="0"/>
            </a:endParaRPr>
          </a:p>
          <a:p>
            <a:pPr algn="just" eaLnBrk="1" hangingPunct="1">
              <a:spcBef>
                <a:spcPct val="0"/>
              </a:spcBef>
              <a:buClrTx/>
              <a:buSzTx/>
              <a:buFontTx/>
              <a:buNone/>
            </a:pPr>
            <a:endParaRPr lang="en-US" altLang="en-US" sz="1600" dirty="0">
              <a:latin typeface="Questrial" pitchFamily="2" charset="0"/>
              <a:cs typeface="Times New Roman" pitchFamily="18" charset="0"/>
            </a:endParaRPr>
          </a:p>
          <a:p>
            <a:pPr algn="just" eaLnBrk="1" hangingPunct="1">
              <a:spcBef>
                <a:spcPct val="0"/>
              </a:spcBef>
              <a:buClrTx/>
              <a:buSzTx/>
              <a:buFontTx/>
              <a:buNone/>
            </a:pPr>
            <a:endParaRPr lang="en-US" altLang="en-US" sz="1700" dirty="0">
              <a:latin typeface="Questrial" pitchFamily="2" charset="0"/>
              <a:cs typeface="Times New Roman" pitchFamily="18" charset="0"/>
            </a:endParaRPr>
          </a:p>
          <a:p>
            <a:pPr algn="just" eaLnBrk="1" hangingPunct="1">
              <a:spcBef>
                <a:spcPct val="0"/>
              </a:spcBef>
              <a:buClrTx/>
              <a:buSzTx/>
              <a:buFontTx/>
              <a:buNone/>
            </a:pPr>
            <a:endParaRPr lang="en-US" altLang="en-US" sz="1700" dirty="0">
              <a:latin typeface="Questrial" pitchFamily="2" charset="0"/>
              <a:cs typeface="Times New Roman" pitchFamily="18" charset="0"/>
            </a:endParaRPr>
          </a:p>
          <a:p>
            <a:pPr algn="just" eaLnBrk="1" hangingPunct="1">
              <a:spcBef>
                <a:spcPct val="0"/>
              </a:spcBef>
              <a:buClrTx/>
              <a:buSzTx/>
              <a:buFontTx/>
              <a:buNone/>
            </a:pPr>
            <a:endParaRPr lang="en-US" altLang="en-US" sz="1600" dirty="0">
              <a:latin typeface="Questrial" pitchFamily="2" charset="0"/>
              <a:cs typeface="Times New Roman" pitchFamily="18" charset="0"/>
            </a:endParaRPr>
          </a:p>
          <a:p>
            <a:pPr algn="just" eaLnBrk="1" hangingPunct="1">
              <a:spcBef>
                <a:spcPct val="0"/>
              </a:spcBef>
              <a:buClrTx/>
              <a:buSzTx/>
              <a:buFontTx/>
              <a:buNone/>
            </a:pPr>
            <a:endParaRPr lang="en-US" altLang="en-US" sz="800" dirty="0">
              <a:latin typeface="Questrial" pitchFamily="2" charset="0"/>
              <a:cs typeface="Times New Roman" pitchFamily="18" charset="0"/>
            </a:endParaRPr>
          </a:p>
          <a:p>
            <a:pPr algn="ctr" eaLnBrk="1" hangingPunct="1">
              <a:spcBef>
                <a:spcPct val="0"/>
              </a:spcBef>
              <a:buClrTx/>
              <a:buSzTx/>
              <a:buFontTx/>
              <a:buNone/>
            </a:pPr>
            <a:r>
              <a:rPr lang="en-US" altLang="en-US" sz="1400" dirty="0">
                <a:latin typeface="Questrial" pitchFamily="2" charset="0"/>
                <a:cs typeface="Times New Roman" pitchFamily="18" charset="0"/>
              </a:rPr>
              <a:t>1-888-585-8634 toll free    ●   Relay Nevada 711</a:t>
            </a:r>
          </a:p>
          <a:p>
            <a:pPr algn="ctr" eaLnBrk="1" hangingPunct="1">
              <a:spcBef>
                <a:spcPct val="0"/>
              </a:spcBef>
              <a:buClrTx/>
              <a:buSzTx/>
              <a:buFontTx/>
              <a:buNone/>
            </a:pPr>
            <a:r>
              <a:rPr lang="en-US" altLang="en-US" sz="1400" dirty="0">
                <a:latin typeface="Questrial" panose="02000000000000000000" pitchFamily="2" charset="0"/>
                <a:cs typeface="Times New Roman" pitchFamily="18" charset="0"/>
                <a:hlinkClick r:id="rId3"/>
              </a:rPr>
              <a:t>FairHousing@ssfhc.org</a:t>
            </a:r>
            <a:r>
              <a:rPr lang="en-US" altLang="en-US" sz="1400" dirty="0">
                <a:latin typeface="Times New Roman" pitchFamily="18" charset="0"/>
                <a:cs typeface="Times New Roman" pitchFamily="18" charset="0"/>
              </a:rPr>
              <a:t>   </a:t>
            </a:r>
            <a:r>
              <a:rPr lang="en-US" altLang="en-US" sz="1400" dirty="0">
                <a:latin typeface="Questrial" panose="02000000000000000000" pitchFamily="2" charset="0"/>
                <a:cs typeface="Times New Roman" pitchFamily="18" charset="0"/>
              </a:rPr>
              <a:t>●   www.ssfhc.org</a:t>
            </a:r>
            <a:r>
              <a:rPr lang="en-US" altLang="en-US" sz="1400" dirty="0">
                <a:latin typeface="Times New Roman" pitchFamily="18" charset="0"/>
                <a:cs typeface="Times New Roman" pitchFamily="18" charset="0"/>
              </a:rPr>
              <a:t> </a:t>
            </a:r>
            <a:endParaRPr lang="en-US" altLang="en-US" sz="1400" dirty="0"/>
          </a:p>
        </p:txBody>
      </p:sp>
      <p:graphicFrame>
        <p:nvGraphicFramePr>
          <p:cNvPr id="10" name="Table 9"/>
          <p:cNvGraphicFramePr>
            <a:graphicFrameLocks noGrp="1"/>
          </p:cNvGraphicFramePr>
          <p:nvPr>
            <p:extLst>
              <p:ext uri="{D42A27DB-BD31-4B8C-83A1-F6EECF244321}">
                <p14:modId xmlns:p14="http://schemas.microsoft.com/office/powerpoint/2010/main" val="2261758653"/>
              </p:ext>
            </p:extLst>
          </p:nvPr>
        </p:nvGraphicFramePr>
        <p:xfrm>
          <a:off x="304800" y="4114800"/>
          <a:ext cx="8382000" cy="1158875"/>
        </p:xfrm>
        <a:graphic>
          <a:graphicData uri="http://schemas.openxmlformats.org/drawingml/2006/table">
            <a:tbl>
              <a:tblPr firstRow="1" bandRow="1">
                <a:tableStyleId>{5C22544A-7EE6-4342-B048-85BDC9FD1C3A}</a:tableStyleId>
              </a:tblPr>
              <a:tblGrid>
                <a:gridCol w="4191000"/>
                <a:gridCol w="4191000"/>
              </a:tblGrid>
              <a:tr h="1158875">
                <a:tc>
                  <a:txBody>
                    <a:bodyPr/>
                    <a:lstStyle/>
                    <a:p>
                      <a:pPr algn="ctr"/>
                      <a:r>
                        <a:rPr lang="en-US" sz="1400" b="1" kern="1200" cap="small" dirty="0">
                          <a:solidFill>
                            <a:schemeClr val="tx1"/>
                          </a:solidFill>
                          <a:effectLst/>
                          <a:latin typeface="Questrial" panose="02000000000000000000" pitchFamily="2" charset="0"/>
                          <a:ea typeface="+mn-ea"/>
                          <a:cs typeface="Times New Roman" pitchFamily="18" charset="0"/>
                        </a:rPr>
                        <a:t>Southern Nevada</a:t>
                      </a:r>
                      <a:endParaRPr lang="en-US" sz="1400" b="1" kern="1200" dirty="0">
                        <a:solidFill>
                          <a:schemeClr val="tx1"/>
                        </a:solidFill>
                        <a:effectLst/>
                        <a:latin typeface="Questrial" panose="02000000000000000000" pitchFamily="2" charset="0"/>
                        <a:ea typeface="+mn-ea"/>
                        <a:cs typeface="Times New Roman" pitchFamily="18" charset="0"/>
                      </a:endParaRPr>
                    </a:p>
                    <a:p>
                      <a:pPr algn="ctr"/>
                      <a:r>
                        <a:rPr lang="en-US" sz="1400" b="1" kern="1200" cap="small" dirty="0">
                          <a:solidFill>
                            <a:schemeClr val="tx1"/>
                          </a:solidFill>
                          <a:effectLst/>
                          <a:latin typeface="Questrial" panose="02000000000000000000" pitchFamily="2" charset="0"/>
                          <a:ea typeface="+mn-ea"/>
                          <a:cs typeface="Times New Roman" pitchFamily="18" charset="0"/>
                        </a:rPr>
                        <a:t>2920 South Jones Blvd, Suite 230</a:t>
                      </a:r>
                      <a:endParaRPr lang="en-US" sz="1400" b="1" kern="1200" dirty="0">
                        <a:solidFill>
                          <a:schemeClr val="tx1"/>
                        </a:solidFill>
                        <a:effectLst/>
                        <a:latin typeface="Questrial" panose="02000000000000000000" pitchFamily="2" charset="0"/>
                        <a:ea typeface="+mn-ea"/>
                        <a:cs typeface="Times New Roman" pitchFamily="18" charset="0"/>
                      </a:endParaRPr>
                    </a:p>
                    <a:p>
                      <a:pPr algn="ctr"/>
                      <a:r>
                        <a:rPr lang="en-US" sz="1400" b="1" kern="1200" cap="small" dirty="0">
                          <a:solidFill>
                            <a:schemeClr val="tx1"/>
                          </a:solidFill>
                          <a:effectLst/>
                          <a:latin typeface="Questrial" panose="02000000000000000000" pitchFamily="2" charset="0"/>
                          <a:ea typeface="+mn-ea"/>
                          <a:cs typeface="Times New Roman" pitchFamily="18" charset="0"/>
                        </a:rPr>
                        <a:t>Las Vegas, NV 89146</a:t>
                      </a:r>
                      <a:endParaRPr lang="en-US" sz="1400" b="1" kern="1200" dirty="0">
                        <a:solidFill>
                          <a:schemeClr val="tx1"/>
                        </a:solidFill>
                        <a:effectLst/>
                        <a:latin typeface="Questrial" panose="02000000000000000000" pitchFamily="2" charset="0"/>
                        <a:ea typeface="+mn-ea"/>
                        <a:cs typeface="Times New Roman" pitchFamily="18" charset="0"/>
                      </a:endParaRPr>
                    </a:p>
                    <a:p>
                      <a:pPr algn="ctr"/>
                      <a:r>
                        <a:rPr lang="en-US" sz="1400" b="1" kern="1200" dirty="0">
                          <a:solidFill>
                            <a:schemeClr val="tx1"/>
                          </a:solidFill>
                          <a:effectLst/>
                          <a:latin typeface="Questrial" panose="02000000000000000000" pitchFamily="2" charset="0"/>
                          <a:ea typeface="+mn-ea"/>
                          <a:cs typeface="Times New Roman" pitchFamily="18" charset="0"/>
                        </a:rPr>
                        <a:t>P.O. Box 30936, Las Vegas, NV 89173</a:t>
                      </a:r>
                    </a:p>
                    <a:p>
                      <a:pPr algn="ctr"/>
                      <a:r>
                        <a:rPr lang="en-US" sz="1400" b="1" kern="1200" dirty="0">
                          <a:solidFill>
                            <a:schemeClr val="tx1"/>
                          </a:solidFill>
                          <a:effectLst/>
                          <a:latin typeface="Questrial" panose="02000000000000000000" pitchFamily="2" charset="0"/>
                          <a:ea typeface="+mn-ea"/>
                          <a:cs typeface="Times New Roman" pitchFamily="18" charset="0"/>
                        </a:rPr>
                        <a:t>702-749-3288      702-749-3299 fax </a:t>
                      </a:r>
                      <a:endParaRPr lang="en-US" sz="1400" b="1" dirty="0">
                        <a:solidFill>
                          <a:schemeClr val="tx1"/>
                        </a:solidFill>
                        <a:latin typeface="Questrial" panose="02000000000000000000" pitchFamily="2" charset="0"/>
                        <a:cs typeface="Times New Roman" pitchFamily="18" charset="0"/>
                      </a:endParaRPr>
                    </a:p>
                  </a:txBody>
                  <a:tcPr marT="45745" marB="45745">
                    <a:solidFill>
                      <a:schemeClr val="bg1">
                        <a:lumMod val="85000"/>
                      </a:schemeClr>
                    </a:solidFill>
                  </a:tcPr>
                </a:tc>
                <a:tc>
                  <a:txBody>
                    <a:bodyPr/>
                    <a:lstStyle/>
                    <a:p>
                      <a:pPr algn="ctr"/>
                      <a:r>
                        <a:rPr lang="en-US" sz="1400" b="1" kern="1200" cap="small" dirty="0">
                          <a:solidFill>
                            <a:schemeClr val="tx1"/>
                          </a:solidFill>
                          <a:effectLst/>
                          <a:latin typeface="Questrial" panose="02000000000000000000" pitchFamily="2" charset="0"/>
                          <a:ea typeface="+mn-ea"/>
                          <a:cs typeface="Times New Roman" pitchFamily="18" charset="0"/>
                        </a:rPr>
                        <a:t>Northern Nevada</a:t>
                      </a:r>
                      <a:endParaRPr lang="en-US" sz="1400" b="1" kern="1200" dirty="0">
                        <a:solidFill>
                          <a:schemeClr val="tx1"/>
                        </a:solidFill>
                        <a:effectLst/>
                        <a:latin typeface="Questrial" panose="02000000000000000000" pitchFamily="2" charset="0"/>
                        <a:ea typeface="+mn-ea"/>
                        <a:cs typeface="Times New Roman" pitchFamily="18" charset="0"/>
                      </a:endParaRPr>
                    </a:p>
                    <a:p>
                      <a:pPr algn="ctr"/>
                      <a:r>
                        <a:rPr lang="en-US" sz="1400" b="1" kern="1200" cap="small" dirty="0">
                          <a:solidFill>
                            <a:schemeClr val="tx1"/>
                          </a:solidFill>
                          <a:effectLst/>
                          <a:latin typeface="Questrial" panose="02000000000000000000" pitchFamily="2" charset="0"/>
                          <a:ea typeface="+mn-ea"/>
                          <a:cs typeface="Times New Roman" pitchFamily="18" charset="0"/>
                        </a:rPr>
                        <a:t>110 West Arroyo Street, Suite A</a:t>
                      </a:r>
                      <a:endParaRPr lang="en-US" sz="1400" b="1" kern="1200" dirty="0">
                        <a:solidFill>
                          <a:schemeClr val="tx1"/>
                        </a:solidFill>
                        <a:effectLst/>
                        <a:latin typeface="Questrial" panose="02000000000000000000" pitchFamily="2" charset="0"/>
                        <a:ea typeface="+mn-ea"/>
                        <a:cs typeface="Times New Roman" pitchFamily="18" charset="0"/>
                      </a:endParaRPr>
                    </a:p>
                    <a:p>
                      <a:pPr algn="ctr"/>
                      <a:r>
                        <a:rPr lang="en-US" sz="1400" b="1" kern="1200" cap="small" dirty="0">
                          <a:solidFill>
                            <a:schemeClr val="tx1"/>
                          </a:solidFill>
                          <a:effectLst/>
                          <a:latin typeface="Questrial" panose="02000000000000000000" pitchFamily="2" charset="0"/>
                          <a:ea typeface="+mn-ea"/>
                          <a:cs typeface="Times New Roman" pitchFamily="18" charset="0"/>
                        </a:rPr>
                        <a:t>Reno, NV 89509</a:t>
                      </a:r>
                      <a:endParaRPr lang="en-US" sz="1400" b="1" kern="1200" dirty="0">
                        <a:solidFill>
                          <a:schemeClr val="tx1"/>
                        </a:solidFill>
                        <a:effectLst/>
                        <a:latin typeface="Questrial" panose="02000000000000000000" pitchFamily="2" charset="0"/>
                        <a:ea typeface="+mn-ea"/>
                        <a:cs typeface="Times New Roman" pitchFamily="18" charset="0"/>
                      </a:endParaRPr>
                    </a:p>
                    <a:p>
                      <a:pPr algn="ctr"/>
                      <a:r>
                        <a:rPr lang="en-US" sz="1400" b="1" kern="1200" dirty="0">
                          <a:solidFill>
                            <a:schemeClr val="tx1"/>
                          </a:solidFill>
                          <a:effectLst/>
                          <a:latin typeface="Questrial" panose="02000000000000000000" pitchFamily="2" charset="0"/>
                          <a:ea typeface="+mn-ea"/>
                          <a:cs typeface="Times New Roman" pitchFamily="18" charset="0"/>
                        </a:rPr>
                        <a:t>P.O. Box 3935, Reno, NV 89505</a:t>
                      </a:r>
                    </a:p>
                    <a:p>
                      <a:pPr algn="ctr"/>
                      <a:r>
                        <a:rPr lang="en-US" sz="1400" b="1" kern="1200" dirty="0" smtClean="0">
                          <a:solidFill>
                            <a:schemeClr val="tx1"/>
                          </a:solidFill>
                          <a:effectLst/>
                          <a:latin typeface="Questrial" panose="02000000000000000000" pitchFamily="2" charset="0"/>
                          <a:ea typeface="+mn-ea"/>
                          <a:cs typeface="Times New Roman" pitchFamily="18" charset="0"/>
                        </a:rPr>
                        <a:t>775-324-0990 / 775-324-0438      </a:t>
                      </a:r>
                      <a:r>
                        <a:rPr lang="en-US" sz="1400" b="1" kern="1200" dirty="0">
                          <a:solidFill>
                            <a:schemeClr val="tx1"/>
                          </a:solidFill>
                          <a:effectLst/>
                          <a:latin typeface="Questrial" panose="02000000000000000000" pitchFamily="2" charset="0"/>
                          <a:ea typeface="+mn-ea"/>
                          <a:cs typeface="Times New Roman" pitchFamily="18" charset="0"/>
                        </a:rPr>
                        <a:t>775-324-7507 fax </a:t>
                      </a:r>
                      <a:endParaRPr lang="en-US" sz="1400" b="1" dirty="0">
                        <a:solidFill>
                          <a:schemeClr val="tx1"/>
                        </a:solidFill>
                        <a:latin typeface="Questrial" panose="02000000000000000000" pitchFamily="2" charset="0"/>
                        <a:cs typeface="Times New Roman" pitchFamily="18" charset="0"/>
                      </a:endParaRPr>
                    </a:p>
                  </a:txBody>
                  <a:tcPr marT="45745" marB="45745">
                    <a:solidFill>
                      <a:schemeClr val="bg1">
                        <a:lumMod val="85000"/>
                      </a:schemeClr>
                    </a:solidFill>
                  </a:tcPr>
                </a:tc>
              </a:tr>
            </a:tbl>
          </a:graphicData>
        </a:graphic>
      </p:graphicFrame>
      <p:cxnSp>
        <p:nvCxnSpPr>
          <p:cNvPr id="4" name="Straight Connector 3"/>
          <p:cNvCxnSpPr/>
          <p:nvPr/>
        </p:nvCxnSpPr>
        <p:spPr>
          <a:xfrm>
            <a:off x="304800" y="5410200"/>
            <a:ext cx="8382000" cy="0"/>
          </a:xfrm>
          <a:prstGeom prst="line">
            <a:avLst/>
          </a:prstGeom>
        </p:spPr>
        <p:style>
          <a:lnRef idx="1">
            <a:schemeClr val="accent1"/>
          </a:lnRef>
          <a:fillRef idx="0">
            <a:schemeClr val="accent1"/>
          </a:fillRef>
          <a:effectRef idx="0">
            <a:schemeClr val="accent1"/>
          </a:effectRef>
          <a:fontRef idx="minor">
            <a:schemeClr val="tx1"/>
          </a:fontRef>
        </p:style>
      </p:cxnSp>
      <p:sp>
        <p:nvSpPr>
          <p:cNvPr id="36877" name="AutoShape 15" descr="Image result for facebook like us logo"/>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Arial" charset="0"/>
              <a:buChar char="•"/>
              <a:defRPr sz="2400">
                <a:solidFill>
                  <a:schemeClr val="tx1"/>
                </a:solidFill>
                <a:latin typeface="Arial" charset="0"/>
              </a:defRPr>
            </a:lvl1pPr>
            <a:lvl2pPr marL="742950" indent="-285750">
              <a:spcBef>
                <a:spcPct val="20000"/>
              </a:spcBef>
              <a:buClr>
                <a:schemeClr val="accent1"/>
              </a:buClr>
              <a:buSzPct val="85000"/>
              <a:buFont typeface="Arial" charset="0"/>
              <a:buChar char="•"/>
              <a:defRPr sz="2000">
                <a:solidFill>
                  <a:schemeClr val="tx1"/>
                </a:solidFill>
                <a:latin typeface="Arial" charset="0"/>
              </a:defRPr>
            </a:lvl2pPr>
            <a:lvl3pPr marL="1143000" indent="-228600">
              <a:spcBef>
                <a:spcPct val="20000"/>
              </a:spcBef>
              <a:buClr>
                <a:schemeClr val="accent1"/>
              </a:buClr>
              <a:buSzPct val="90000"/>
              <a:buFont typeface="Arial" charset="0"/>
              <a:buChar char="•"/>
              <a:defRPr>
                <a:solidFill>
                  <a:schemeClr val="tx1"/>
                </a:solidFill>
                <a:latin typeface="Arial" charset="0"/>
              </a:defRPr>
            </a:lvl3pPr>
            <a:lvl4pPr marL="1600200" indent="-228600">
              <a:spcBef>
                <a:spcPct val="20000"/>
              </a:spcBef>
              <a:buClr>
                <a:schemeClr val="accent1"/>
              </a:buClr>
              <a:buFont typeface="Arial" charset="0"/>
              <a:buChar char="•"/>
              <a:defRPr sz="1600">
                <a:solidFill>
                  <a:schemeClr val="tx1"/>
                </a:solidFill>
                <a:latin typeface="Arial" charset="0"/>
              </a:defRPr>
            </a:lvl4pPr>
            <a:lvl5pPr marL="2057400" indent="-228600">
              <a:spcBef>
                <a:spcPct val="20000"/>
              </a:spcBef>
              <a:buClr>
                <a:schemeClr val="accent1"/>
              </a:buClr>
              <a:buSzPct val="100000"/>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hangingPunct="1">
              <a:spcBef>
                <a:spcPct val="0"/>
              </a:spcBef>
              <a:buClrTx/>
              <a:buSzTx/>
              <a:buFontTx/>
              <a:buNone/>
            </a:pPr>
            <a:endParaRPr lang="en-US" altLang="en-US" sz="1800"/>
          </a:p>
        </p:txBody>
      </p:sp>
      <p:sp>
        <p:nvSpPr>
          <p:cNvPr id="36878" name="AutoShape 17" descr="Image result for facebook like us logo"/>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Arial" charset="0"/>
              <a:buChar char="•"/>
              <a:defRPr sz="2400">
                <a:solidFill>
                  <a:schemeClr val="tx1"/>
                </a:solidFill>
                <a:latin typeface="Arial" charset="0"/>
              </a:defRPr>
            </a:lvl1pPr>
            <a:lvl2pPr marL="742950" indent="-285750">
              <a:spcBef>
                <a:spcPct val="20000"/>
              </a:spcBef>
              <a:buClr>
                <a:schemeClr val="accent1"/>
              </a:buClr>
              <a:buSzPct val="85000"/>
              <a:buFont typeface="Arial" charset="0"/>
              <a:buChar char="•"/>
              <a:defRPr sz="2000">
                <a:solidFill>
                  <a:schemeClr val="tx1"/>
                </a:solidFill>
                <a:latin typeface="Arial" charset="0"/>
              </a:defRPr>
            </a:lvl2pPr>
            <a:lvl3pPr marL="1143000" indent="-228600">
              <a:spcBef>
                <a:spcPct val="20000"/>
              </a:spcBef>
              <a:buClr>
                <a:schemeClr val="accent1"/>
              </a:buClr>
              <a:buSzPct val="90000"/>
              <a:buFont typeface="Arial" charset="0"/>
              <a:buChar char="•"/>
              <a:defRPr>
                <a:solidFill>
                  <a:schemeClr val="tx1"/>
                </a:solidFill>
                <a:latin typeface="Arial" charset="0"/>
              </a:defRPr>
            </a:lvl3pPr>
            <a:lvl4pPr marL="1600200" indent="-228600">
              <a:spcBef>
                <a:spcPct val="20000"/>
              </a:spcBef>
              <a:buClr>
                <a:schemeClr val="accent1"/>
              </a:buClr>
              <a:buFont typeface="Arial" charset="0"/>
              <a:buChar char="•"/>
              <a:defRPr sz="1600">
                <a:solidFill>
                  <a:schemeClr val="tx1"/>
                </a:solidFill>
                <a:latin typeface="Arial" charset="0"/>
              </a:defRPr>
            </a:lvl4pPr>
            <a:lvl5pPr marL="2057400" indent="-228600">
              <a:spcBef>
                <a:spcPct val="20000"/>
              </a:spcBef>
              <a:buClr>
                <a:schemeClr val="accent1"/>
              </a:buClr>
              <a:buSzPct val="100000"/>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hangingPunct="1">
              <a:spcBef>
                <a:spcPct val="0"/>
              </a:spcBef>
              <a:buClrTx/>
              <a:buSzTx/>
              <a:buFontTx/>
              <a:buNone/>
            </a:pPr>
            <a:endParaRPr lang="en-US" altLang="en-US" sz="1800"/>
          </a:p>
        </p:txBody>
      </p:sp>
      <p:pic>
        <p:nvPicPr>
          <p:cNvPr id="36879"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 y="5562600"/>
            <a:ext cx="2138363"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80"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565900" y="381000"/>
            <a:ext cx="2082800"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7">
      <a:dk1>
        <a:sysClr val="windowText" lastClr="000000"/>
      </a:dk1>
      <a:lt1>
        <a:sysClr val="window" lastClr="FFFFFF"/>
      </a:lt1>
      <a:dk2>
        <a:srgbClr val="1F497D"/>
      </a:dk2>
      <a:lt2>
        <a:srgbClr val="EEECE1"/>
      </a:lt2>
      <a:accent1>
        <a:srgbClr val="165788"/>
      </a:accent1>
      <a:accent2>
        <a:srgbClr val="165788"/>
      </a:accent2>
      <a:accent3>
        <a:srgbClr val="D8D8D8"/>
      </a:accent3>
      <a:accent4>
        <a:srgbClr val="8064A2"/>
      </a:accent4>
      <a:accent5>
        <a:srgbClr val="1F497D"/>
      </a:accent5>
      <a:accent6>
        <a:srgbClr val="92D05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7">
    <a:dk1>
      <a:sysClr val="windowText" lastClr="000000"/>
    </a:dk1>
    <a:lt1>
      <a:sysClr val="window" lastClr="FFFFFF"/>
    </a:lt1>
    <a:dk2>
      <a:srgbClr val="1F497D"/>
    </a:dk2>
    <a:lt2>
      <a:srgbClr val="EEECE1"/>
    </a:lt2>
    <a:accent1>
      <a:srgbClr val="165788"/>
    </a:accent1>
    <a:accent2>
      <a:srgbClr val="165788"/>
    </a:accent2>
    <a:accent3>
      <a:srgbClr val="D8D8D8"/>
    </a:accent3>
    <a:accent4>
      <a:srgbClr val="8064A2"/>
    </a:accent4>
    <a:accent5>
      <a:srgbClr val="1F497D"/>
    </a:accent5>
    <a:accent6>
      <a:srgbClr val="92D050"/>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4364</TotalTime>
  <Words>466</Words>
  <Application>Microsoft Office PowerPoint</Application>
  <PresentationFormat>On-screen Show (4:3)</PresentationFormat>
  <Paragraphs>89</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Clarity</vt:lpstr>
      <vt:lpstr>PowerPoint Presentation</vt:lpstr>
      <vt:lpstr>PowerPoint Presentation</vt:lpstr>
      <vt:lpstr>Fair housing laws</vt:lpstr>
      <vt:lpstr>PowerPoint Presentation</vt:lpstr>
      <vt:lpstr>Remedies</vt:lpstr>
      <vt:lpstr>PowerPoint Presentation</vt:lpstr>
    </vt:vector>
  </TitlesOfParts>
  <Company>Silver State Fair Housing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SSFHC</dc:creator>
  <cp:lastModifiedBy>ED laptop</cp:lastModifiedBy>
  <cp:revision>183</cp:revision>
  <cp:lastPrinted>2021-02-12T22:36:43Z</cp:lastPrinted>
  <dcterms:created xsi:type="dcterms:W3CDTF">2005-05-24T22:48:11Z</dcterms:created>
  <dcterms:modified xsi:type="dcterms:W3CDTF">2022-08-23T19:48:03Z</dcterms:modified>
</cp:coreProperties>
</file>